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Economica" panose="02000506040000020004" pitchFamily="2" charset="77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43" d="100"/>
          <a:sy n="143" d="100"/>
        </p:scale>
        <p:origin x="76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HB-pencil-vector-image/7528.html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vectors.org/en/free-clipart/HB-pencil-vector-image/7528.html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black-and-white-open-book-vector-clip-ar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black-and-white-open-book-vector-clip-ar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licdomainvectors.org/en/free-clipart/Bread-clip-art/83296.html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cartoon-conifer-tree-pine-tree-drawing-vector-clipart.png.php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tforall.com/how-do-self-driving-cars-work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eplace.nasa.gov/gps/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8e487d83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8e487d83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8e487d83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8e487d83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8e487d83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8e487d83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8e487d833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8e487d833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78e487d833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78e487d833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8e487d83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8e487d83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https://publicdomainvectors.org/en/free-clipart/HB-pencil-vector-image/7528.html</a:t>
            </a:r>
            <a:r>
              <a:rPr lang="en"/>
              <a:t> Pic Source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8e487d83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8e487d83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https://publicdomainvectors.org/en/free-clipart/HB-pencil-vector-image/7528.html</a:t>
            </a:r>
            <a:r>
              <a:rPr lang="en"/>
              <a:t> PIC Source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8e487d833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8e487d833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https://freesvg.org/black-and-white-open-book-vector-clip-art</a:t>
            </a:r>
            <a:r>
              <a:rPr lang="en"/>
              <a:t> PIC SOURCE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8e487d833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8e487d833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https://freesvg.org/black-and-white-open-book-vector-clip-art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https://publicdomainvectors.org/en/free-clipart/Bread-clip-art/83296.html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78e487d833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78e487d833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https://www.goodfreephotos.com/vector-images/cartoon-conifer-tree-pine-tree-drawing-vector-clipart.png.php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8e487d83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8e487d833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8e487d83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8e487d83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8e487d83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8e487d83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8e487d83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8e487d83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https://www.iotforall.com/how-do-self-driving-cars-work/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e487d83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e487d83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https://spaceplace.nasa.gov/gps/en/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8e487d83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8e487d83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8e487d83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8e487d83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8e487d83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8e487d83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lThdr3O5Q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bodnara.co.kr/bbs/article.html?num=143069" TargetMode="Externa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vvox.it/2015/06/23/foto-assurde-scattate-da-google-car-per-street-view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escuelabloguera.blogspot.com/2014/11/la-orientacion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blogs.commons.georgetown.edu/cctp-748-fall2014/2014/03/03/to-code-or-not-to-code-that-is-the-question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GPS, MAPS, and CARS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 Resource 3: Mr. Arndt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MAPS and GRID SYSTEMS</a:t>
            </a:r>
            <a:endParaRPr dirty="0"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reading a map with a grid system you read the row then column.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is the Triangle Located?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is the Square Located?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is the Circle Located?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3" name="Google Shape;133;p22"/>
          <p:cNvSpPr/>
          <p:nvPr/>
        </p:nvSpPr>
        <p:spPr>
          <a:xfrm>
            <a:off x="5771050" y="1815350"/>
            <a:ext cx="2286000" cy="2286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22"/>
          <p:cNvCxnSpPr>
            <a:stCxn id="133" idx="0"/>
            <a:endCxn id="133" idx="2"/>
          </p:cNvCxnSpPr>
          <p:nvPr/>
        </p:nvCxnSpPr>
        <p:spPr>
          <a:xfrm>
            <a:off x="6914050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22"/>
          <p:cNvCxnSpPr/>
          <p:nvPr/>
        </p:nvCxnSpPr>
        <p:spPr>
          <a:xfrm>
            <a:off x="6914025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22"/>
          <p:cNvSpPr txBox="1"/>
          <p:nvPr/>
        </p:nvSpPr>
        <p:spPr>
          <a:xfrm>
            <a:off x="5849475" y="11941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7077650" y="1194113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4745663" y="32022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B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745650" y="214597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22"/>
          <p:cNvSpPr/>
          <p:nvPr/>
        </p:nvSpPr>
        <p:spPr>
          <a:xfrm>
            <a:off x="6062375" y="2145975"/>
            <a:ext cx="537900" cy="4041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7272625" y="2169050"/>
            <a:ext cx="437100" cy="404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2"/>
          <p:cNvSpPr/>
          <p:nvPr/>
        </p:nvSpPr>
        <p:spPr>
          <a:xfrm>
            <a:off x="6062375" y="3202225"/>
            <a:ext cx="537900" cy="4818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19;p21">
            <a:extLst>
              <a:ext uri="{FF2B5EF4-FFF2-40B4-BE49-F238E27FC236}">
                <a16:creationId xmlns:a16="http://schemas.microsoft.com/office/drawing/2014/main" id="{22DF544F-F905-8D46-B5D0-93292F2526A7}"/>
              </a:ext>
            </a:extLst>
          </p:cNvPr>
          <p:cNvCxnSpPr>
            <a:cxnSpLocks/>
            <a:stCxn id="133" idx="3"/>
            <a:endCxn id="133" idx="1"/>
          </p:cNvCxnSpPr>
          <p:nvPr/>
        </p:nvCxnSpPr>
        <p:spPr>
          <a:xfrm flipH="1">
            <a:off x="5771050" y="2958350"/>
            <a:ext cx="2286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MAPS, GRID SYSTEMS, and MOVEMENT</a:t>
            </a: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we use codes and grids to move?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We need to first find the the starting position.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Let’s Start on B,2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49" name="Google Shape;149;p23"/>
          <p:cNvSpPr/>
          <p:nvPr/>
        </p:nvSpPr>
        <p:spPr>
          <a:xfrm>
            <a:off x="5771050" y="1815350"/>
            <a:ext cx="2286000" cy="2286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0" name="Google Shape;150;p23"/>
          <p:cNvCxnSpPr>
            <a:stCxn id="149" idx="0"/>
            <a:endCxn id="149" idx="2"/>
          </p:cNvCxnSpPr>
          <p:nvPr/>
        </p:nvCxnSpPr>
        <p:spPr>
          <a:xfrm>
            <a:off x="6914050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3"/>
          <p:cNvCxnSpPr/>
          <p:nvPr/>
        </p:nvCxnSpPr>
        <p:spPr>
          <a:xfrm>
            <a:off x="6914025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23"/>
          <p:cNvSpPr txBox="1"/>
          <p:nvPr/>
        </p:nvSpPr>
        <p:spPr>
          <a:xfrm>
            <a:off x="5849475" y="11941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7077650" y="1194113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4745663" y="32022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B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4745650" y="214597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6062375" y="2145975"/>
            <a:ext cx="537900" cy="4041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3"/>
          <p:cNvSpPr/>
          <p:nvPr/>
        </p:nvSpPr>
        <p:spPr>
          <a:xfrm>
            <a:off x="7272625" y="2169050"/>
            <a:ext cx="437100" cy="404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6062375" y="3202225"/>
            <a:ext cx="537900" cy="4818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19;p21">
            <a:extLst>
              <a:ext uri="{FF2B5EF4-FFF2-40B4-BE49-F238E27FC236}">
                <a16:creationId xmlns:a16="http://schemas.microsoft.com/office/drawing/2014/main" id="{69976D31-3C5E-A141-8891-422144215D37}"/>
              </a:ext>
            </a:extLst>
          </p:cNvPr>
          <p:cNvCxnSpPr>
            <a:cxnSpLocks/>
            <a:stCxn id="149" idx="3"/>
          </p:cNvCxnSpPr>
          <p:nvPr/>
        </p:nvCxnSpPr>
        <p:spPr>
          <a:xfrm flipH="1" flipV="1">
            <a:off x="5771052" y="2953868"/>
            <a:ext cx="2285998" cy="4482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MAPS, GRID SYSTEMS, and MOVEMENT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we use codes and grids to move?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We need to first find the the starting position.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Let’s Start on B,2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65" name="Google Shape;165;p24"/>
          <p:cNvSpPr/>
          <p:nvPr/>
        </p:nvSpPr>
        <p:spPr>
          <a:xfrm>
            <a:off x="5771050" y="1815350"/>
            <a:ext cx="2286000" cy="2286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6" name="Google Shape;166;p24"/>
          <p:cNvCxnSpPr>
            <a:stCxn id="165" idx="0"/>
            <a:endCxn id="165" idx="2"/>
          </p:cNvCxnSpPr>
          <p:nvPr/>
        </p:nvCxnSpPr>
        <p:spPr>
          <a:xfrm>
            <a:off x="6914050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4"/>
          <p:cNvCxnSpPr/>
          <p:nvPr/>
        </p:nvCxnSpPr>
        <p:spPr>
          <a:xfrm>
            <a:off x="6914025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4"/>
          <p:cNvSpPr txBox="1"/>
          <p:nvPr/>
        </p:nvSpPr>
        <p:spPr>
          <a:xfrm>
            <a:off x="5849475" y="11941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7077650" y="1194113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4745663" y="32022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B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4"/>
          <p:cNvSpPr txBox="1"/>
          <p:nvPr/>
        </p:nvSpPr>
        <p:spPr>
          <a:xfrm>
            <a:off x="4745650" y="214597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6062375" y="2145975"/>
            <a:ext cx="537900" cy="4041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7272625" y="2169050"/>
            <a:ext cx="437100" cy="404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62375" y="3202225"/>
            <a:ext cx="537900" cy="4818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7227825" y="3144775"/>
            <a:ext cx="537900" cy="5967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119;p21">
            <a:extLst>
              <a:ext uri="{FF2B5EF4-FFF2-40B4-BE49-F238E27FC236}">
                <a16:creationId xmlns:a16="http://schemas.microsoft.com/office/drawing/2014/main" id="{5C41AC45-6915-ED45-9A8F-B399C28C4EEB}"/>
              </a:ext>
            </a:extLst>
          </p:cNvPr>
          <p:cNvCxnSpPr>
            <a:cxnSpLocks/>
            <a:stCxn id="165" idx="3"/>
            <a:endCxn id="165" idx="1"/>
          </p:cNvCxnSpPr>
          <p:nvPr/>
        </p:nvCxnSpPr>
        <p:spPr>
          <a:xfrm flipH="1">
            <a:off x="5771050" y="2958350"/>
            <a:ext cx="2286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MAPS, GRID SYSTEMS, and MOVEMENT</a:t>
            </a:r>
            <a:endParaRPr/>
          </a:p>
        </p:txBody>
      </p:sp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get to the Blue Triangle.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 use a green flag as a starting event.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Then we need to move up and left.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code looks like this.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5771050" y="1815350"/>
            <a:ext cx="2286000" cy="2286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p25"/>
          <p:cNvCxnSpPr>
            <a:stCxn id="182" idx="0"/>
            <a:endCxn id="182" idx="2"/>
          </p:cNvCxnSpPr>
          <p:nvPr/>
        </p:nvCxnSpPr>
        <p:spPr>
          <a:xfrm>
            <a:off x="6914050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25"/>
          <p:cNvCxnSpPr/>
          <p:nvPr/>
        </p:nvCxnSpPr>
        <p:spPr>
          <a:xfrm>
            <a:off x="6914025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25"/>
          <p:cNvSpPr txBox="1"/>
          <p:nvPr/>
        </p:nvSpPr>
        <p:spPr>
          <a:xfrm>
            <a:off x="5849475" y="11941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7077650" y="1194113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4745663" y="32022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B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4745650" y="214597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6062375" y="2145975"/>
            <a:ext cx="537900" cy="4041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7272625" y="2169050"/>
            <a:ext cx="437100" cy="404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6062375" y="3202225"/>
            <a:ext cx="537900" cy="4818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7227825" y="3144775"/>
            <a:ext cx="537900" cy="5967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/>
          <p:nvPr/>
        </p:nvSpPr>
        <p:spPr>
          <a:xfrm>
            <a:off x="311700" y="3684025"/>
            <a:ext cx="851700" cy="721218"/>
          </a:xfrm>
          <a:prstGeom prst="flowChartPunchedTap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" name="Google Shape;194;p25"/>
          <p:cNvCxnSpPr/>
          <p:nvPr/>
        </p:nvCxnSpPr>
        <p:spPr>
          <a:xfrm>
            <a:off x="311700" y="3766846"/>
            <a:ext cx="6000" cy="9594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5" name="Google Shape;195;p25"/>
          <p:cNvSpPr/>
          <p:nvPr/>
        </p:nvSpPr>
        <p:spPr>
          <a:xfrm>
            <a:off x="1584988" y="3795650"/>
            <a:ext cx="537900" cy="831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5"/>
          <p:cNvSpPr/>
          <p:nvPr/>
        </p:nvSpPr>
        <p:spPr>
          <a:xfrm rot="16200000">
            <a:off x="2691200" y="3795650"/>
            <a:ext cx="537900" cy="8313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" name="Google Shape;119;p21">
            <a:extLst>
              <a:ext uri="{FF2B5EF4-FFF2-40B4-BE49-F238E27FC236}">
                <a16:creationId xmlns:a16="http://schemas.microsoft.com/office/drawing/2014/main" id="{BDD56C54-A0A4-DB4C-9A1E-089D7D73CD85}"/>
              </a:ext>
            </a:extLst>
          </p:cNvPr>
          <p:cNvCxnSpPr>
            <a:cxnSpLocks/>
            <a:stCxn id="182" idx="3"/>
            <a:endCxn id="182" idx="1"/>
          </p:cNvCxnSpPr>
          <p:nvPr/>
        </p:nvCxnSpPr>
        <p:spPr>
          <a:xfrm flipH="1">
            <a:off x="5771050" y="2958350"/>
            <a:ext cx="2286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BUDDY’S WORLD</a:t>
            </a:r>
            <a:endParaRPr dirty="0"/>
          </a:p>
        </p:txBody>
      </p:sp>
      <p:sp>
        <p:nvSpPr>
          <p:cNvPr id="202" name="Google Shape;202;p2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You will be helping Buddy get around today using his self-driving car and </a:t>
            </a:r>
            <a:r>
              <a:rPr lang="en" dirty="0" err="1"/>
              <a:t>gps</a:t>
            </a:r>
            <a:r>
              <a:rPr lang="en" dirty="0"/>
              <a:t>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Use the </a:t>
            </a:r>
            <a:r>
              <a:rPr lang="en" b="1" dirty="0"/>
              <a:t>GRID SYSTEM</a:t>
            </a:r>
            <a:r>
              <a:rPr lang="en" dirty="0"/>
              <a:t> and </a:t>
            </a:r>
            <a:r>
              <a:rPr lang="en" b="1" dirty="0"/>
              <a:t>CODING</a:t>
            </a:r>
            <a:r>
              <a:rPr lang="en" dirty="0"/>
              <a:t> to move buddy around.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Grab paper and a pen or pencil.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I will split you up into small groups.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We will do one as an example.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900" y="726013"/>
            <a:ext cx="2768609" cy="3691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7"/>
          <p:cNvSpPr txBox="1">
            <a:spLocks noGrp="1"/>
          </p:cNvSpPr>
          <p:nvPr>
            <p:ph type="body" idx="1"/>
          </p:nvPr>
        </p:nvSpPr>
        <p:spPr>
          <a:xfrm>
            <a:off x="256750" y="773850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Buddy is going from his house to school.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your small group write a code and answer these questions.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Use a starting event and code to get him there.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start?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end?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he get there?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5758950" y="808475"/>
            <a:ext cx="1505700" cy="1131900"/>
          </a:xfrm>
          <a:prstGeom prst="triangle">
            <a:avLst>
              <a:gd name="adj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6286500" y="2248200"/>
            <a:ext cx="450600" cy="104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950" y="3292203"/>
            <a:ext cx="1635703" cy="15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8"/>
          <p:cNvSpPr txBox="1">
            <a:spLocks noGrp="1"/>
          </p:cNvSpPr>
          <p:nvPr>
            <p:ph type="body" idx="1"/>
          </p:nvPr>
        </p:nvSpPr>
        <p:spPr>
          <a:xfrm>
            <a:off x="234775" y="894750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Buddy is going from the school to Stacey’s house.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your small group write a code and answer these questions.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a starting event and code to get him there.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start?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end?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he get there?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9" name="Google Shape;219;p28"/>
          <p:cNvSpPr/>
          <p:nvPr/>
        </p:nvSpPr>
        <p:spPr>
          <a:xfrm>
            <a:off x="6286500" y="2248200"/>
            <a:ext cx="450600" cy="1044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8"/>
          <p:cNvSpPr/>
          <p:nvPr/>
        </p:nvSpPr>
        <p:spPr>
          <a:xfrm>
            <a:off x="5978700" y="3589025"/>
            <a:ext cx="1066200" cy="11211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950" y="365903"/>
            <a:ext cx="1635703" cy="158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1"/>
          </p:nvPr>
        </p:nvSpPr>
        <p:spPr>
          <a:xfrm>
            <a:off x="245750" y="158400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Buddy is going from Stacey’s home to the Library.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He has to pick up Luis at his house before going to the Library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your small group write a code and answer these questions.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a starting event and code to get him there.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start?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end?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he get there?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8" name="Google Shape;228;p29"/>
          <p:cNvSpPr/>
          <p:nvPr/>
        </p:nvSpPr>
        <p:spPr>
          <a:xfrm>
            <a:off x="5956725" y="315925"/>
            <a:ext cx="1066200" cy="11211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9"/>
          <p:cNvSpPr/>
          <p:nvPr/>
        </p:nvSpPr>
        <p:spPr>
          <a:xfrm>
            <a:off x="6264525" y="1507413"/>
            <a:ext cx="450600" cy="6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/>
          <p:nvPr/>
        </p:nvSpPr>
        <p:spPr>
          <a:xfrm>
            <a:off x="5956725" y="2248300"/>
            <a:ext cx="1066200" cy="9342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9"/>
          <p:cNvSpPr/>
          <p:nvPr/>
        </p:nvSpPr>
        <p:spPr>
          <a:xfrm>
            <a:off x="6264525" y="3252875"/>
            <a:ext cx="450600" cy="6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975" y="3993746"/>
            <a:ext cx="1409700" cy="1006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256750" y="598000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Buddy and Luis are going to the store for food from the Library and will be dropping it off at the Old Folks home.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your small group write a code and answer these questions.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a starting event and code to get him there.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start?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end?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he get there?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9" name="Google Shape;239;p30"/>
          <p:cNvSpPr/>
          <p:nvPr/>
        </p:nvSpPr>
        <p:spPr>
          <a:xfrm>
            <a:off x="6264525" y="1507413"/>
            <a:ext cx="450600" cy="6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0"/>
          <p:cNvSpPr/>
          <p:nvPr/>
        </p:nvSpPr>
        <p:spPr>
          <a:xfrm>
            <a:off x="6264525" y="3281488"/>
            <a:ext cx="450600" cy="6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5967825" y="4105575"/>
            <a:ext cx="1044000" cy="8313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4323" y="315925"/>
            <a:ext cx="1490996" cy="10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987" y="2260462"/>
            <a:ext cx="2069679" cy="9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267725" y="510100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After a long day Buddy goes to the park from the Old Folks home and then goes to his home to go to bed.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With your small group write a code and answer these questions.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a starting event and code to get him there.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start?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Where does he end?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he get there?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0" name="Google Shape;250;p31"/>
          <p:cNvSpPr/>
          <p:nvPr/>
        </p:nvSpPr>
        <p:spPr>
          <a:xfrm>
            <a:off x="6264525" y="1431213"/>
            <a:ext cx="450600" cy="6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6264525" y="3269788"/>
            <a:ext cx="450600" cy="670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5967825" y="499800"/>
            <a:ext cx="1044000" cy="831300"/>
          </a:xfrm>
          <a:prstGeom prst="hear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1"/>
          <p:cNvSpPr/>
          <p:nvPr/>
        </p:nvSpPr>
        <p:spPr>
          <a:xfrm>
            <a:off x="5850525" y="4028650"/>
            <a:ext cx="1278600" cy="923400"/>
          </a:xfrm>
          <a:prstGeom prst="triangle">
            <a:avLst>
              <a:gd name="adj" fmla="val 50000"/>
            </a:avLst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0525" y="2184713"/>
            <a:ext cx="1278600" cy="990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STANDARDS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11700" y="95627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" sz="20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3-5.CD.2 Understand the pervasiveness of computers and computing in daily life (e.g., voicemail, downloading videos and audio files, microwave ovens, thermostats, wireless Internet, mobile computing devices, GPS systems).</a:t>
            </a:r>
            <a:endParaRPr sz="2000">
              <a:solidFill>
                <a:srgbClr val="191B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" sz="20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3-5.IC.2 Identify the impact of technology (e.g., social networking, cyber bullying, mobile computing and communication, web technologies, cyber security, and virtualization) on personal life and society.</a:t>
            </a:r>
            <a:endParaRPr sz="2000">
              <a:solidFill>
                <a:srgbClr val="191B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" sz="20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.3.1 Use labels and symbols to locate and identify physical and political features on maps and/or globes.</a:t>
            </a:r>
            <a:endParaRPr sz="2000">
              <a:solidFill>
                <a:srgbClr val="191B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■</a:t>
            </a:r>
            <a:r>
              <a:rPr lang="en" sz="2000">
                <a:solidFill>
                  <a:srgbClr val="191B0E"/>
                </a:solidFill>
                <a:latin typeface="Arial"/>
                <a:ea typeface="Arial"/>
                <a:cs typeface="Arial"/>
                <a:sym typeface="Arial"/>
              </a:rPr>
              <a:t>3.3.3 Locate Indiana and other Midwestern states on maps using simple grid systems.</a:t>
            </a:r>
            <a:endParaRPr sz="2000">
              <a:solidFill>
                <a:srgbClr val="191B0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219FB-5006-C448-9E31-C8C37B5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Reflect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5283F-CBDC-A546-9CAD-D4E0C357F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did you learn today?</a:t>
            </a:r>
          </a:p>
          <a:p>
            <a:r>
              <a:rPr lang="en-US" dirty="0"/>
              <a:t>How do self-driving Cars affect our life?</a:t>
            </a:r>
          </a:p>
          <a:p>
            <a:r>
              <a:rPr lang="en-US" dirty="0"/>
              <a:t>How do self-driving Cars use GPS?</a:t>
            </a:r>
          </a:p>
          <a:p>
            <a:r>
              <a:rPr lang="en-US" dirty="0"/>
              <a:t>How did you go about getting Buddy from point A to B?</a:t>
            </a:r>
          </a:p>
        </p:txBody>
      </p:sp>
    </p:spTree>
    <p:extLst>
      <p:ext uri="{BB962C8B-B14F-4D97-AF65-F5344CB8AC3E}">
        <p14:creationId xmlns:p14="http://schemas.microsoft.com/office/powerpoint/2010/main" val="132438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SWBAT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Know how self-driving cars affect our lives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Understand how </a:t>
            </a:r>
            <a:r>
              <a:rPr lang="en" dirty="0" err="1"/>
              <a:t>gps</a:t>
            </a:r>
            <a:r>
              <a:rPr lang="en" dirty="0"/>
              <a:t> works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Read maps on a grid system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Have a basic understanding of coding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" name="Picture 5" descr="A close up of a sign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68F04885-9071-9F41-9B95-56479C9A0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667000" y="666750"/>
            <a:ext cx="3810000" cy="381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9D48BE-D3B9-A140-AD26-779ABBE3FDB9}"/>
              </a:ext>
            </a:extLst>
          </p:cNvPr>
          <p:cNvSpPr txBox="1"/>
          <p:nvPr/>
        </p:nvSpPr>
        <p:spPr>
          <a:xfrm>
            <a:off x="2667000" y="447675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bodnara.co.kr/bbs/article.html?num=14306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SELF-DRIVING CARS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Cars are being created that can drive themselves.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These cars use sensors, data, and algorithms to create routes that get people from A to B.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" name="Picture 2" descr="A car parked on a city street&#10;&#10;Description automatically generated">
            <a:extLst>
              <a:ext uri="{FF2B5EF4-FFF2-40B4-BE49-F238E27FC236}">
                <a16:creationId xmlns:a16="http://schemas.microsoft.com/office/drawing/2014/main" id="{03620E0E-436C-AB44-8F85-61BAEA75D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26936" y="1509823"/>
            <a:ext cx="3146449" cy="2123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0AA82B-498B-7441-94F7-12DF64CAC84E}"/>
              </a:ext>
            </a:extLst>
          </p:cNvPr>
          <p:cNvSpPr txBox="1"/>
          <p:nvPr/>
        </p:nvSpPr>
        <p:spPr>
          <a:xfrm>
            <a:off x="5486400" y="3769193"/>
            <a:ext cx="3086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vvox.it/2015/06/23/foto-assurde-scattate-da-google-car-per-street-view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DOES GPS WORK?</a:t>
            </a:r>
            <a:endParaRPr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GPS Stands for Global Positioning System.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GPS needs multiple satellites to communicate where you are in the world.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GPS uses algorithms to find out how to get to where you want to go in the least amount of time. </a:t>
            </a:r>
            <a:endParaRPr/>
          </a:p>
        </p:txBody>
      </p:sp>
      <p:pic>
        <p:nvPicPr>
          <p:cNvPr id="3" name="Picture 2" descr="Screen of a cell phone&#10;&#10;Description automatically generated">
            <a:extLst>
              <a:ext uri="{FF2B5EF4-FFF2-40B4-BE49-F238E27FC236}">
                <a16:creationId xmlns:a16="http://schemas.microsoft.com/office/drawing/2014/main" id="{37E9F09E-AFC2-4644-B1DB-7419E9AFC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01610" y="966979"/>
            <a:ext cx="3707407" cy="27805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61B07-B32D-A844-95A5-0ABC09621764}"/>
              </a:ext>
            </a:extLst>
          </p:cNvPr>
          <p:cNvSpPr txBox="1"/>
          <p:nvPr/>
        </p:nvSpPr>
        <p:spPr>
          <a:xfrm>
            <a:off x="4901610" y="3955312"/>
            <a:ext cx="37074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escuelabloguera.blogspot.com/2014/11/la-orientaci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CODING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Computers use codes to act out what they do.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 code needs a starting event.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This can be anything from a sound or the simple click of a button.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After the starting event the code is acted out.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5" name="Picture 4" descr="A blue and white sign&#10;&#10;Description automatically generated">
            <a:extLst>
              <a:ext uri="{FF2B5EF4-FFF2-40B4-BE49-F238E27FC236}">
                <a16:creationId xmlns:a16="http://schemas.microsoft.com/office/drawing/2014/main" id="{00EFC0AD-50CB-844D-A556-9D0F835C0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92726" y="1429588"/>
            <a:ext cx="2397642" cy="1798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2260E0-528A-B246-A10B-016DD59844C1}"/>
              </a:ext>
            </a:extLst>
          </p:cNvPr>
          <p:cNvSpPr txBox="1"/>
          <p:nvPr/>
        </p:nvSpPr>
        <p:spPr>
          <a:xfrm>
            <a:off x="5592726" y="3397692"/>
            <a:ext cx="2397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blogs.commons.georgetown.edu/cctp-748-fall2014/2014/03/03/to-code-or-not-to-code-that-is-the-ques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CODE</a:t>
            </a:r>
            <a:endParaRPr dirty="0"/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3003200" y="3440225"/>
            <a:ext cx="48318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What Happens because of the Starting Event</a:t>
            </a:r>
            <a:endParaRPr sz="140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07" name="Google Shape;107;p20"/>
          <p:cNvSpPr/>
          <p:nvPr/>
        </p:nvSpPr>
        <p:spPr>
          <a:xfrm>
            <a:off x="773200" y="1400725"/>
            <a:ext cx="1557625" cy="1171025"/>
          </a:xfrm>
          <a:prstGeom prst="flowChartPunchedTap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8" name="Google Shape;108;p20"/>
          <p:cNvCxnSpPr/>
          <p:nvPr/>
        </p:nvCxnSpPr>
        <p:spPr>
          <a:xfrm>
            <a:off x="773200" y="1535200"/>
            <a:ext cx="11100" cy="1557600"/>
          </a:xfrm>
          <a:prstGeom prst="straightConnector1">
            <a:avLst/>
          </a:prstGeom>
          <a:noFill/>
          <a:ln w="1524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20"/>
          <p:cNvSpPr txBox="1"/>
          <p:nvPr/>
        </p:nvSpPr>
        <p:spPr>
          <a:xfrm>
            <a:off x="683513" y="3361775"/>
            <a:ext cx="17370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Starting Event</a:t>
            </a:r>
            <a:endParaRPr dirty="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Impact"/>
                <a:ea typeface="Impact"/>
                <a:cs typeface="Impact"/>
                <a:sym typeface="Impact"/>
              </a:rPr>
              <a:t>Click of Flag</a:t>
            </a:r>
            <a:endParaRPr dirty="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3126375" y="2031100"/>
            <a:ext cx="4953000" cy="5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Open Sans"/>
                <a:ea typeface="Open Sans"/>
                <a:cs typeface="Open Sans"/>
                <a:sym typeface="Open Sans"/>
              </a:rPr>
              <a:t>Move Forward Three Steps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 AND GRID SYSTEMS</a:t>
            </a: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42603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Maps Use Grid Systems.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Grid Systems consist of rows and columns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 read a part of the map by row then column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5771050" y="1815350"/>
            <a:ext cx="2286000" cy="2286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21"/>
          <p:cNvCxnSpPr>
            <a:stCxn id="117" idx="0"/>
            <a:endCxn id="117" idx="2"/>
          </p:cNvCxnSpPr>
          <p:nvPr/>
        </p:nvCxnSpPr>
        <p:spPr>
          <a:xfrm>
            <a:off x="6914050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" name="Google Shape;119;p21"/>
          <p:cNvCxnSpPr/>
          <p:nvPr/>
        </p:nvCxnSpPr>
        <p:spPr>
          <a:xfrm>
            <a:off x="6914025" y="1815350"/>
            <a:ext cx="0" cy="2286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21"/>
          <p:cNvSpPr txBox="1"/>
          <p:nvPr/>
        </p:nvSpPr>
        <p:spPr>
          <a:xfrm>
            <a:off x="5849475" y="11941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7077650" y="1194113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Column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" name="Google Shape;122;p21"/>
          <p:cNvSpPr txBox="1"/>
          <p:nvPr/>
        </p:nvSpPr>
        <p:spPr>
          <a:xfrm>
            <a:off x="4745663" y="320222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B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21"/>
          <p:cNvSpPr txBox="1"/>
          <p:nvPr/>
        </p:nvSpPr>
        <p:spPr>
          <a:xfrm>
            <a:off x="4745650" y="2145975"/>
            <a:ext cx="8517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Row 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6062375" y="2145975"/>
            <a:ext cx="537900" cy="4041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/>
          <p:nvPr/>
        </p:nvSpPr>
        <p:spPr>
          <a:xfrm>
            <a:off x="7272625" y="2169050"/>
            <a:ext cx="437100" cy="4041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>
            <a:off x="6062375" y="3202225"/>
            <a:ext cx="537900" cy="4818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" name="Google Shape;119;p21">
            <a:extLst>
              <a:ext uri="{FF2B5EF4-FFF2-40B4-BE49-F238E27FC236}">
                <a16:creationId xmlns:a16="http://schemas.microsoft.com/office/drawing/2014/main" id="{186C5AA9-1004-914F-BB34-013D487670C7}"/>
              </a:ext>
            </a:extLst>
          </p:cNvPr>
          <p:cNvCxnSpPr>
            <a:cxnSpLocks/>
            <a:stCxn id="117" idx="3"/>
            <a:endCxn id="117" idx="1"/>
          </p:cNvCxnSpPr>
          <p:nvPr/>
        </p:nvCxnSpPr>
        <p:spPr>
          <a:xfrm flipH="1">
            <a:off x="5771050" y="2958350"/>
            <a:ext cx="22860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1029</Words>
  <Application>Microsoft Macintosh PowerPoint</Application>
  <PresentationFormat>On-screen Show (16:9)</PresentationFormat>
  <Paragraphs>152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Impact</vt:lpstr>
      <vt:lpstr>Economica</vt:lpstr>
      <vt:lpstr>Open Sans</vt:lpstr>
      <vt:lpstr>Luxe</vt:lpstr>
      <vt:lpstr>GPS, MAPS, and CARS</vt:lpstr>
      <vt:lpstr>STANDARDS</vt:lpstr>
      <vt:lpstr>SWBAT</vt:lpstr>
      <vt:lpstr>PowerPoint Presentation</vt:lpstr>
      <vt:lpstr>SELF-DRIVING CARS</vt:lpstr>
      <vt:lpstr>HOW DOES GPS WORK?</vt:lpstr>
      <vt:lpstr>CODING</vt:lpstr>
      <vt:lpstr>EXAMPLE CODE</vt:lpstr>
      <vt:lpstr>MAPS AND GRID SYSTEMS</vt:lpstr>
      <vt:lpstr>MAPS and GRID SYSTEMS</vt:lpstr>
      <vt:lpstr>MAPS, GRID SYSTEMS, and MOVEMENT</vt:lpstr>
      <vt:lpstr>MAPS, GRID SYSTEMS, and MOVEMENT</vt:lpstr>
      <vt:lpstr>MAPS, GRID SYSTEMS, and MOVEMENT</vt:lpstr>
      <vt:lpstr>BUDDY’S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GPS, MAPS, and Cars</dc:title>
  <cp:lastModifiedBy>Arndt, Thomas James</cp:lastModifiedBy>
  <cp:revision>6</cp:revision>
  <dcterms:modified xsi:type="dcterms:W3CDTF">2019-11-19T09:03:38Z</dcterms:modified>
</cp:coreProperties>
</file>