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43"/>
  </p:notesMasterIdLst>
  <p:sldIdLst>
    <p:sldId id="256" r:id="rId2"/>
    <p:sldId id="295" r:id="rId3"/>
    <p:sldId id="257" r:id="rId4"/>
    <p:sldId id="294" r:id="rId5"/>
    <p:sldId id="258" r:id="rId6"/>
    <p:sldId id="259" r:id="rId7"/>
    <p:sldId id="260" r:id="rId8"/>
    <p:sldId id="267" r:id="rId9"/>
    <p:sldId id="261" r:id="rId10"/>
    <p:sldId id="262" r:id="rId11"/>
    <p:sldId id="263" r:id="rId12"/>
    <p:sldId id="264" r:id="rId13"/>
    <p:sldId id="266" r:id="rId14"/>
    <p:sldId id="265" r:id="rId15"/>
    <p:sldId id="268" r:id="rId16"/>
    <p:sldId id="269" r:id="rId17"/>
    <p:sldId id="274" r:id="rId18"/>
    <p:sldId id="275" r:id="rId19"/>
    <p:sldId id="270" r:id="rId20"/>
    <p:sldId id="276" r:id="rId21"/>
    <p:sldId id="277" r:id="rId22"/>
    <p:sldId id="273" r:id="rId23"/>
    <p:sldId id="278" r:id="rId24"/>
    <p:sldId id="279" r:id="rId25"/>
    <p:sldId id="271" r:id="rId26"/>
    <p:sldId id="280" r:id="rId27"/>
    <p:sldId id="281" r:id="rId28"/>
    <p:sldId id="272" r:id="rId29"/>
    <p:sldId id="282" r:id="rId30"/>
    <p:sldId id="296" r:id="rId31"/>
    <p:sldId id="283" r:id="rId32"/>
    <p:sldId id="284" r:id="rId33"/>
    <p:sldId id="287" r:id="rId34"/>
    <p:sldId id="288" r:id="rId35"/>
    <p:sldId id="285" r:id="rId36"/>
    <p:sldId id="289" r:id="rId37"/>
    <p:sldId id="290" r:id="rId38"/>
    <p:sldId id="286" r:id="rId39"/>
    <p:sldId id="291" r:id="rId40"/>
    <p:sldId id="292" r:id="rId41"/>
    <p:sldId id="293" r:id="rId4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6"/>
    <p:restoredTop sz="94665"/>
  </p:normalViewPr>
  <p:slideViewPr>
    <p:cSldViewPr snapToGrid="0" snapToObjects="1">
      <p:cViewPr varScale="1">
        <p:scale>
          <a:sx n="102" d="100"/>
          <a:sy n="102" d="100"/>
        </p:scale>
        <p:origin x="71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3469333-6018-43D1-AF07-D98028294438}" type="doc">
      <dgm:prSet loTypeId="urn:microsoft.com/office/officeart/2005/8/layout/list1" loCatId="list" qsTypeId="urn:microsoft.com/office/officeart/2005/8/quickstyle/simple1" qsCatId="simple" csTypeId="urn:microsoft.com/office/officeart/2005/8/colors/accent0_3" csCatId="mainScheme"/>
      <dgm:spPr/>
      <dgm:t>
        <a:bodyPr/>
        <a:lstStyle/>
        <a:p>
          <a:endParaRPr lang="en-US"/>
        </a:p>
      </dgm:t>
    </dgm:pt>
    <dgm:pt modelId="{E0B57A83-14BC-450B-910B-2F61C2D131A8}">
      <dgm:prSet/>
      <dgm:spPr/>
      <dgm:t>
        <a:bodyPr/>
        <a:lstStyle/>
        <a:p>
          <a:r>
            <a:rPr lang="en-US" baseline="0"/>
            <a:t>Deliberate Misinformation</a:t>
          </a:r>
          <a:endParaRPr lang="en-US"/>
        </a:p>
      </dgm:t>
    </dgm:pt>
    <dgm:pt modelId="{4E234561-F465-46AB-8C96-D43BD6E21622}" type="parTrans" cxnId="{77AE4652-3288-43C0-AEB1-3D8007CABD10}">
      <dgm:prSet/>
      <dgm:spPr/>
      <dgm:t>
        <a:bodyPr/>
        <a:lstStyle/>
        <a:p>
          <a:endParaRPr lang="en-US"/>
        </a:p>
      </dgm:t>
    </dgm:pt>
    <dgm:pt modelId="{1D8C8A6A-3A9C-47E2-95A4-CAFBB306B81E}" type="sibTrans" cxnId="{77AE4652-3288-43C0-AEB1-3D8007CABD10}">
      <dgm:prSet/>
      <dgm:spPr/>
      <dgm:t>
        <a:bodyPr/>
        <a:lstStyle/>
        <a:p>
          <a:endParaRPr lang="en-US"/>
        </a:p>
      </dgm:t>
    </dgm:pt>
    <dgm:pt modelId="{2548BA53-91FC-4775-BE04-6E9253C1AEA7}">
      <dgm:prSet/>
      <dgm:spPr/>
      <dgm:t>
        <a:bodyPr/>
        <a:lstStyle/>
        <a:p>
          <a:r>
            <a:rPr lang="en-US" i="1" baseline="0"/>
            <a:t>News written for profit and used on social media</a:t>
          </a:r>
          <a:endParaRPr lang="en-US"/>
        </a:p>
      </dgm:t>
    </dgm:pt>
    <dgm:pt modelId="{FB476B85-2E1C-4EF9-9286-FC34D8FE3588}" type="parTrans" cxnId="{7030075C-1857-41C4-8255-145CE0786510}">
      <dgm:prSet/>
      <dgm:spPr/>
      <dgm:t>
        <a:bodyPr/>
        <a:lstStyle/>
        <a:p>
          <a:endParaRPr lang="en-US"/>
        </a:p>
      </dgm:t>
    </dgm:pt>
    <dgm:pt modelId="{2392473A-187B-4D9D-BB15-F05B22E9EDFE}" type="sibTrans" cxnId="{7030075C-1857-41C4-8255-145CE0786510}">
      <dgm:prSet/>
      <dgm:spPr/>
      <dgm:t>
        <a:bodyPr/>
        <a:lstStyle/>
        <a:p>
          <a:endParaRPr lang="en-US"/>
        </a:p>
      </dgm:t>
    </dgm:pt>
    <dgm:pt modelId="{03B94A76-F4E4-4F78-8F25-00D135FFBBF6}">
      <dgm:prSet/>
      <dgm:spPr/>
      <dgm:t>
        <a:bodyPr/>
        <a:lstStyle/>
        <a:p>
          <a:r>
            <a:rPr lang="en-US" baseline="0"/>
            <a:t>False Headlines</a:t>
          </a:r>
          <a:endParaRPr lang="en-US"/>
        </a:p>
      </dgm:t>
    </dgm:pt>
    <dgm:pt modelId="{29D21B3A-6618-4EDF-939F-AB879879EC07}" type="parTrans" cxnId="{536910A5-C0DE-4BF2-A646-B46AEE8D8184}">
      <dgm:prSet/>
      <dgm:spPr/>
      <dgm:t>
        <a:bodyPr/>
        <a:lstStyle/>
        <a:p>
          <a:endParaRPr lang="en-US"/>
        </a:p>
      </dgm:t>
    </dgm:pt>
    <dgm:pt modelId="{E0648ECB-98E5-4CB7-A400-2153F4A96E00}" type="sibTrans" cxnId="{536910A5-C0DE-4BF2-A646-B46AEE8D8184}">
      <dgm:prSet/>
      <dgm:spPr/>
      <dgm:t>
        <a:bodyPr/>
        <a:lstStyle/>
        <a:p>
          <a:endParaRPr lang="en-US"/>
        </a:p>
      </dgm:t>
    </dgm:pt>
    <dgm:pt modelId="{B7C31FB4-DD2F-4F89-BCDE-9506BFDB15F9}">
      <dgm:prSet/>
      <dgm:spPr/>
      <dgm:t>
        <a:bodyPr/>
        <a:lstStyle/>
        <a:p>
          <a:r>
            <a:rPr lang="en-US" i="1" baseline="0"/>
            <a:t>When a headline states as true and the article is not true</a:t>
          </a:r>
          <a:endParaRPr lang="en-US"/>
        </a:p>
      </dgm:t>
    </dgm:pt>
    <dgm:pt modelId="{BBE2EC19-16D5-4A43-9E2F-13CB1292B5BF}" type="parTrans" cxnId="{79145862-EA1D-43F9-89AF-8B4922E720AB}">
      <dgm:prSet/>
      <dgm:spPr/>
      <dgm:t>
        <a:bodyPr/>
        <a:lstStyle/>
        <a:p>
          <a:endParaRPr lang="en-US"/>
        </a:p>
      </dgm:t>
    </dgm:pt>
    <dgm:pt modelId="{BB0B3EB4-8AA3-4541-9B66-97B8EA50FA8F}" type="sibTrans" cxnId="{79145862-EA1D-43F9-89AF-8B4922E720AB}">
      <dgm:prSet/>
      <dgm:spPr/>
      <dgm:t>
        <a:bodyPr/>
        <a:lstStyle/>
        <a:p>
          <a:endParaRPr lang="en-US"/>
        </a:p>
      </dgm:t>
    </dgm:pt>
    <dgm:pt modelId="{F622BEE9-8B33-4D3F-BC4C-FE9AF2023232}">
      <dgm:prSet/>
      <dgm:spPr/>
      <dgm:t>
        <a:bodyPr/>
        <a:lstStyle/>
        <a:p>
          <a:r>
            <a:rPr lang="en-US" i="1" baseline="0"/>
            <a:t>Can also be known as clickbait</a:t>
          </a:r>
          <a:endParaRPr lang="en-US"/>
        </a:p>
      </dgm:t>
    </dgm:pt>
    <dgm:pt modelId="{4A9537A2-014B-40E2-A34C-681D8E5DA5F7}" type="parTrans" cxnId="{FCD7E2B6-06F9-4E14-945D-CAF64179AF5E}">
      <dgm:prSet/>
      <dgm:spPr/>
      <dgm:t>
        <a:bodyPr/>
        <a:lstStyle/>
        <a:p>
          <a:endParaRPr lang="en-US"/>
        </a:p>
      </dgm:t>
    </dgm:pt>
    <dgm:pt modelId="{03E5C8F3-59A7-4268-A0D3-E0B6D978D030}" type="sibTrans" cxnId="{FCD7E2B6-06F9-4E14-945D-CAF64179AF5E}">
      <dgm:prSet/>
      <dgm:spPr/>
      <dgm:t>
        <a:bodyPr/>
        <a:lstStyle/>
        <a:p>
          <a:endParaRPr lang="en-US"/>
        </a:p>
      </dgm:t>
    </dgm:pt>
    <dgm:pt modelId="{9237ED5D-9BA0-47BD-AFD8-6DC40CE960A6}">
      <dgm:prSet/>
      <dgm:spPr/>
      <dgm:t>
        <a:bodyPr/>
        <a:lstStyle/>
        <a:p>
          <a:r>
            <a:rPr lang="en-US" baseline="0"/>
            <a:t>Social Media Sharing</a:t>
          </a:r>
          <a:endParaRPr lang="en-US"/>
        </a:p>
      </dgm:t>
    </dgm:pt>
    <dgm:pt modelId="{92609965-890C-4F6C-8CD5-1752CDF94CE3}" type="parTrans" cxnId="{F8945AB7-793A-4F3C-9196-1D0055829441}">
      <dgm:prSet/>
      <dgm:spPr/>
      <dgm:t>
        <a:bodyPr/>
        <a:lstStyle/>
        <a:p>
          <a:endParaRPr lang="en-US"/>
        </a:p>
      </dgm:t>
    </dgm:pt>
    <dgm:pt modelId="{666C6AFD-E089-41ED-8A26-1472BDC89BE2}" type="sibTrans" cxnId="{F8945AB7-793A-4F3C-9196-1D0055829441}">
      <dgm:prSet/>
      <dgm:spPr/>
      <dgm:t>
        <a:bodyPr/>
        <a:lstStyle/>
        <a:p>
          <a:endParaRPr lang="en-US"/>
        </a:p>
      </dgm:t>
    </dgm:pt>
    <dgm:pt modelId="{6301910E-00A4-4BAB-9FE1-A2099C8BDA9C}">
      <dgm:prSet/>
      <dgm:spPr/>
      <dgm:t>
        <a:bodyPr/>
        <a:lstStyle/>
        <a:p>
          <a:r>
            <a:rPr lang="en-US" i="1" baseline="0"/>
            <a:t>Social Websites that use news without verifying relying on quick positive feedback</a:t>
          </a:r>
          <a:endParaRPr lang="en-US"/>
        </a:p>
      </dgm:t>
    </dgm:pt>
    <dgm:pt modelId="{191EFDB1-C2D6-478B-8A73-A587DD21BC97}" type="parTrans" cxnId="{FA7282C1-24DB-47D4-833D-AFA166E5C6BA}">
      <dgm:prSet/>
      <dgm:spPr/>
      <dgm:t>
        <a:bodyPr/>
        <a:lstStyle/>
        <a:p>
          <a:endParaRPr lang="en-US"/>
        </a:p>
      </dgm:t>
    </dgm:pt>
    <dgm:pt modelId="{82CF6AAB-F27D-49A6-A4A0-1B4BC8ED6E27}" type="sibTrans" cxnId="{FA7282C1-24DB-47D4-833D-AFA166E5C6BA}">
      <dgm:prSet/>
      <dgm:spPr/>
      <dgm:t>
        <a:bodyPr/>
        <a:lstStyle/>
        <a:p>
          <a:endParaRPr lang="en-US"/>
        </a:p>
      </dgm:t>
    </dgm:pt>
    <dgm:pt modelId="{3A394380-B181-4C6D-8293-24A06432965C}">
      <dgm:prSet/>
      <dgm:spPr/>
      <dgm:t>
        <a:bodyPr/>
        <a:lstStyle/>
        <a:p>
          <a:r>
            <a:rPr lang="en-US" baseline="0"/>
            <a:t>Satire</a:t>
          </a:r>
          <a:endParaRPr lang="en-US"/>
        </a:p>
      </dgm:t>
    </dgm:pt>
    <dgm:pt modelId="{770C5D81-C453-46DA-8D00-5C9AA51D4C09}" type="parTrans" cxnId="{45C7D6FD-A976-4792-88D5-1B8E294AD443}">
      <dgm:prSet/>
      <dgm:spPr/>
      <dgm:t>
        <a:bodyPr/>
        <a:lstStyle/>
        <a:p>
          <a:endParaRPr lang="en-US"/>
        </a:p>
      </dgm:t>
    </dgm:pt>
    <dgm:pt modelId="{F6263B91-6BCF-4EE1-98F0-0C65369866D5}" type="sibTrans" cxnId="{45C7D6FD-A976-4792-88D5-1B8E294AD443}">
      <dgm:prSet/>
      <dgm:spPr/>
      <dgm:t>
        <a:bodyPr/>
        <a:lstStyle/>
        <a:p>
          <a:endParaRPr lang="en-US"/>
        </a:p>
      </dgm:t>
    </dgm:pt>
    <dgm:pt modelId="{9445F590-B89B-44DC-A2C8-0A9B6F4CF7F4}">
      <dgm:prSet/>
      <dgm:spPr/>
      <dgm:t>
        <a:bodyPr/>
        <a:lstStyle/>
        <a:p>
          <a:r>
            <a:rPr lang="en-US" i="1" baseline="0"/>
            <a:t>News that’s primarily used for comedy, parody, or for satirical comment on society.</a:t>
          </a:r>
          <a:endParaRPr lang="en-US"/>
        </a:p>
      </dgm:t>
    </dgm:pt>
    <dgm:pt modelId="{896B20ED-0EF7-4746-A80C-FF00CABFD123}" type="parTrans" cxnId="{12776B6B-11CA-4418-AD49-96BB092AD61E}">
      <dgm:prSet/>
      <dgm:spPr/>
      <dgm:t>
        <a:bodyPr/>
        <a:lstStyle/>
        <a:p>
          <a:endParaRPr lang="en-US"/>
        </a:p>
      </dgm:t>
    </dgm:pt>
    <dgm:pt modelId="{C570481A-DA39-4BB0-86AE-02741C463811}" type="sibTrans" cxnId="{12776B6B-11CA-4418-AD49-96BB092AD61E}">
      <dgm:prSet/>
      <dgm:spPr/>
      <dgm:t>
        <a:bodyPr/>
        <a:lstStyle/>
        <a:p>
          <a:endParaRPr lang="en-US"/>
        </a:p>
      </dgm:t>
    </dgm:pt>
    <dgm:pt modelId="{DF12E092-67A7-4C42-8210-8A4DE6751587}" type="pres">
      <dgm:prSet presAssocID="{B3469333-6018-43D1-AF07-D98028294438}" presName="linear" presStyleCnt="0">
        <dgm:presLayoutVars>
          <dgm:dir/>
          <dgm:animLvl val="lvl"/>
          <dgm:resizeHandles val="exact"/>
        </dgm:presLayoutVars>
      </dgm:prSet>
      <dgm:spPr/>
    </dgm:pt>
    <dgm:pt modelId="{52767D42-65DC-C54A-A9C4-84821CA978CC}" type="pres">
      <dgm:prSet presAssocID="{E0B57A83-14BC-450B-910B-2F61C2D131A8}" presName="parentLin" presStyleCnt="0"/>
      <dgm:spPr/>
    </dgm:pt>
    <dgm:pt modelId="{CF8195D1-6D65-C14D-98F2-7157F88CA50B}" type="pres">
      <dgm:prSet presAssocID="{E0B57A83-14BC-450B-910B-2F61C2D131A8}" presName="parentLeftMargin" presStyleLbl="node1" presStyleIdx="0" presStyleCnt="4"/>
      <dgm:spPr/>
    </dgm:pt>
    <dgm:pt modelId="{179B9E96-6A09-0047-955E-E72A61FC5CBB}" type="pres">
      <dgm:prSet presAssocID="{E0B57A83-14BC-450B-910B-2F61C2D131A8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B28ACDF7-76BE-3D42-8412-21E5EA4BB060}" type="pres">
      <dgm:prSet presAssocID="{E0B57A83-14BC-450B-910B-2F61C2D131A8}" presName="negativeSpace" presStyleCnt="0"/>
      <dgm:spPr/>
    </dgm:pt>
    <dgm:pt modelId="{25A806E5-3813-AB49-902B-821A52FB5688}" type="pres">
      <dgm:prSet presAssocID="{E0B57A83-14BC-450B-910B-2F61C2D131A8}" presName="childText" presStyleLbl="conFgAcc1" presStyleIdx="0" presStyleCnt="4">
        <dgm:presLayoutVars>
          <dgm:bulletEnabled val="1"/>
        </dgm:presLayoutVars>
      </dgm:prSet>
      <dgm:spPr/>
    </dgm:pt>
    <dgm:pt modelId="{BCA9FD75-27F6-BC43-9708-54B7F1E0CDEC}" type="pres">
      <dgm:prSet presAssocID="{1D8C8A6A-3A9C-47E2-95A4-CAFBB306B81E}" presName="spaceBetweenRectangles" presStyleCnt="0"/>
      <dgm:spPr/>
    </dgm:pt>
    <dgm:pt modelId="{94334C12-9EA5-8844-B5A3-D86BAFA69A0E}" type="pres">
      <dgm:prSet presAssocID="{03B94A76-F4E4-4F78-8F25-00D135FFBBF6}" presName="parentLin" presStyleCnt="0"/>
      <dgm:spPr/>
    </dgm:pt>
    <dgm:pt modelId="{36A3F0CA-2F46-744C-A45E-3E4337A1C55C}" type="pres">
      <dgm:prSet presAssocID="{03B94A76-F4E4-4F78-8F25-00D135FFBBF6}" presName="parentLeftMargin" presStyleLbl="node1" presStyleIdx="0" presStyleCnt="4"/>
      <dgm:spPr/>
    </dgm:pt>
    <dgm:pt modelId="{200CC863-B0EF-6049-A07B-11D5C02CC775}" type="pres">
      <dgm:prSet presAssocID="{03B94A76-F4E4-4F78-8F25-00D135FFBBF6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73604D54-AB27-8D4D-9718-77C3E46F6BFD}" type="pres">
      <dgm:prSet presAssocID="{03B94A76-F4E4-4F78-8F25-00D135FFBBF6}" presName="negativeSpace" presStyleCnt="0"/>
      <dgm:spPr/>
    </dgm:pt>
    <dgm:pt modelId="{DC845AE4-A000-F24B-B971-54AFE0339341}" type="pres">
      <dgm:prSet presAssocID="{03B94A76-F4E4-4F78-8F25-00D135FFBBF6}" presName="childText" presStyleLbl="conFgAcc1" presStyleIdx="1" presStyleCnt="4">
        <dgm:presLayoutVars>
          <dgm:bulletEnabled val="1"/>
        </dgm:presLayoutVars>
      </dgm:prSet>
      <dgm:spPr/>
    </dgm:pt>
    <dgm:pt modelId="{705BF702-E75A-5B47-9333-6E44E674B952}" type="pres">
      <dgm:prSet presAssocID="{E0648ECB-98E5-4CB7-A400-2153F4A96E00}" presName="spaceBetweenRectangles" presStyleCnt="0"/>
      <dgm:spPr/>
    </dgm:pt>
    <dgm:pt modelId="{F88FEA14-E3CE-404C-90C3-E30DE78FFC37}" type="pres">
      <dgm:prSet presAssocID="{9237ED5D-9BA0-47BD-AFD8-6DC40CE960A6}" presName="parentLin" presStyleCnt="0"/>
      <dgm:spPr/>
    </dgm:pt>
    <dgm:pt modelId="{D8366469-78A6-EF48-961C-011F158AC331}" type="pres">
      <dgm:prSet presAssocID="{9237ED5D-9BA0-47BD-AFD8-6DC40CE960A6}" presName="parentLeftMargin" presStyleLbl="node1" presStyleIdx="1" presStyleCnt="4"/>
      <dgm:spPr/>
    </dgm:pt>
    <dgm:pt modelId="{EC56EC93-6373-6D4A-86C7-72D48F5C470B}" type="pres">
      <dgm:prSet presAssocID="{9237ED5D-9BA0-47BD-AFD8-6DC40CE960A6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D931E43B-F0CE-A744-9CF4-C72CA1D8CE13}" type="pres">
      <dgm:prSet presAssocID="{9237ED5D-9BA0-47BD-AFD8-6DC40CE960A6}" presName="negativeSpace" presStyleCnt="0"/>
      <dgm:spPr/>
    </dgm:pt>
    <dgm:pt modelId="{9F82E7FD-3EB9-9A49-8828-F35A1A4E3D64}" type="pres">
      <dgm:prSet presAssocID="{9237ED5D-9BA0-47BD-AFD8-6DC40CE960A6}" presName="childText" presStyleLbl="conFgAcc1" presStyleIdx="2" presStyleCnt="4">
        <dgm:presLayoutVars>
          <dgm:bulletEnabled val="1"/>
        </dgm:presLayoutVars>
      </dgm:prSet>
      <dgm:spPr/>
    </dgm:pt>
    <dgm:pt modelId="{285BF656-BE8A-8244-B97E-D43CED46F61E}" type="pres">
      <dgm:prSet presAssocID="{666C6AFD-E089-41ED-8A26-1472BDC89BE2}" presName="spaceBetweenRectangles" presStyleCnt="0"/>
      <dgm:spPr/>
    </dgm:pt>
    <dgm:pt modelId="{63DB878A-82C3-C047-9833-289E4625F027}" type="pres">
      <dgm:prSet presAssocID="{3A394380-B181-4C6D-8293-24A06432965C}" presName="parentLin" presStyleCnt="0"/>
      <dgm:spPr/>
    </dgm:pt>
    <dgm:pt modelId="{9C23D5FF-60BA-0D40-A659-36AED768CFA6}" type="pres">
      <dgm:prSet presAssocID="{3A394380-B181-4C6D-8293-24A06432965C}" presName="parentLeftMargin" presStyleLbl="node1" presStyleIdx="2" presStyleCnt="4"/>
      <dgm:spPr/>
    </dgm:pt>
    <dgm:pt modelId="{0D695CFA-B5FC-D445-927D-941708EE152E}" type="pres">
      <dgm:prSet presAssocID="{3A394380-B181-4C6D-8293-24A06432965C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0DC00374-5D3E-CE43-B46E-550E495838CF}" type="pres">
      <dgm:prSet presAssocID="{3A394380-B181-4C6D-8293-24A06432965C}" presName="negativeSpace" presStyleCnt="0"/>
      <dgm:spPr/>
    </dgm:pt>
    <dgm:pt modelId="{461E4560-4F62-2D48-BFBE-1FA219496201}" type="pres">
      <dgm:prSet presAssocID="{3A394380-B181-4C6D-8293-24A06432965C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B2F7A92A-897C-ED4E-860E-532514A3EE7A}" type="presOf" srcId="{B7C31FB4-DD2F-4F89-BCDE-9506BFDB15F9}" destId="{DC845AE4-A000-F24B-B971-54AFE0339341}" srcOrd="0" destOrd="0" presId="urn:microsoft.com/office/officeart/2005/8/layout/list1"/>
    <dgm:cxn modelId="{E39D582B-F07E-4246-B917-16C2018BC06B}" type="presOf" srcId="{3A394380-B181-4C6D-8293-24A06432965C}" destId="{9C23D5FF-60BA-0D40-A659-36AED768CFA6}" srcOrd="0" destOrd="0" presId="urn:microsoft.com/office/officeart/2005/8/layout/list1"/>
    <dgm:cxn modelId="{F3AEA540-5023-F742-A77E-70489AD9ACDD}" type="presOf" srcId="{6301910E-00A4-4BAB-9FE1-A2099C8BDA9C}" destId="{9F82E7FD-3EB9-9A49-8828-F35A1A4E3D64}" srcOrd="0" destOrd="0" presId="urn:microsoft.com/office/officeart/2005/8/layout/list1"/>
    <dgm:cxn modelId="{FD25044F-32BA-0C4D-8F4A-1D164F3C5B12}" type="presOf" srcId="{9445F590-B89B-44DC-A2C8-0A9B6F4CF7F4}" destId="{461E4560-4F62-2D48-BFBE-1FA219496201}" srcOrd="0" destOrd="0" presId="urn:microsoft.com/office/officeart/2005/8/layout/list1"/>
    <dgm:cxn modelId="{77AE4652-3288-43C0-AEB1-3D8007CABD10}" srcId="{B3469333-6018-43D1-AF07-D98028294438}" destId="{E0B57A83-14BC-450B-910B-2F61C2D131A8}" srcOrd="0" destOrd="0" parTransId="{4E234561-F465-46AB-8C96-D43BD6E21622}" sibTransId="{1D8C8A6A-3A9C-47E2-95A4-CAFBB306B81E}"/>
    <dgm:cxn modelId="{7030075C-1857-41C4-8255-145CE0786510}" srcId="{E0B57A83-14BC-450B-910B-2F61C2D131A8}" destId="{2548BA53-91FC-4775-BE04-6E9253C1AEA7}" srcOrd="0" destOrd="0" parTransId="{FB476B85-2E1C-4EF9-9286-FC34D8FE3588}" sibTransId="{2392473A-187B-4D9D-BB15-F05B22E9EDFE}"/>
    <dgm:cxn modelId="{79145862-EA1D-43F9-89AF-8B4922E720AB}" srcId="{03B94A76-F4E4-4F78-8F25-00D135FFBBF6}" destId="{B7C31FB4-DD2F-4F89-BCDE-9506BFDB15F9}" srcOrd="0" destOrd="0" parTransId="{BBE2EC19-16D5-4A43-9E2F-13CB1292B5BF}" sibTransId="{BB0B3EB4-8AA3-4541-9B66-97B8EA50FA8F}"/>
    <dgm:cxn modelId="{12776B6B-11CA-4418-AD49-96BB092AD61E}" srcId="{3A394380-B181-4C6D-8293-24A06432965C}" destId="{9445F590-B89B-44DC-A2C8-0A9B6F4CF7F4}" srcOrd="0" destOrd="0" parTransId="{896B20ED-0EF7-4746-A80C-FF00CABFD123}" sibTransId="{C570481A-DA39-4BB0-86AE-02741C463811}"/>
    <dgm:cxn modelId="{EC7D5A6C-0458-DA4B-95D1-B6088B54D0C7}" type="presOf" srcId="{3A394380-B181-4C6D-8293-24A06432965C}" destId="{0D695CFA-B5FC-D445-927D-941708EE152E}" srcOrd="1" destOrd="0" presId="urn:microsoft.com/office/officeart/2005/8/layout/list1"/>
    <dgm:cxn modelId="{42CEF287-03CA-9D4D-AA1E-2277336AC55D}" type="presOf" srcId="{F622BEE9-8B33-4D3F-BC4C-FE9AF2023232}" destId="{DC845AE4-A000-F24B-B971-54AFE0339341}" srcOrd="0" destOrd="1" presId="urn:microsoft.com/office/officeart/2005/8/layout/list1"/>
    <dgm:cxn modelId="{536910A5-C0DE-4BF2-A646-B46AEE8D8184}" srcId="{B3469333-6018-43D1-AF07-D98028294438}" destId="{03B94A76-F4E4-4F78-8F25-00D135FFBBF6}" srcOrd="1" destOrd="0" parTransId="{29D21B3A-6618-4EDF-939F-AB879879EC07}" sibTransId="{E0648ECB-98E5-4CB7-A400-2153F4A96E00}"/>
    <dgm:cxn modelId="{803B63AD-8E6A-3946-9320-2727402B887F}" type="presOf" srcId="{03B94A76-F4E4-4F78-8F25-00D135FFBBF6}" destId="{200CC863-B0EF-6049-A07B-11D5C02CC775}" srcOrd="1" destOrd="0" presId="urn:microsoft.com/office/officeart/2005/8/layout/list1"/>
    <dgm:cxn modelId="{FCD7E2B6-06F9-4E14-945D-CAF64179AF5E}" srcId="{03B94A76-F4E4-4F78-8F25-00D135FFBBF6}" destId="{F622BEE9-8B33-4D3F-BC4C-FE9AF2023232}" srcOrd="1" destOrd="0" parTransId="{4A9537A2-014B-40E2-A34C-681D8E5DA5F7}" sibTransId="{03E5C8F3-59A7-4268-A0D3-E0B6D978D030}"/>
    <dgm:cxn modelId="{F8945AB7-793A-4F3C-9196-1D0055829441}" srcId="{B3469333-6018-43D1-AF07-D98028294438}" destId="{9237ED5D-9BA0-47BD-AFD8-6DC40CE960A6}" srcOrd="2" destOrd="0" parTransId="{92609965-890C-4F6C-8CD5-1752CDF94CE3}" sibTransId="{666C6AFD-E089-41ED-8A26-1472BDC89BE2}"/>
    <dgm:cxn modelId="{F4B22DB9-641E-DE44-895D-7B6193FF011F}" type="presOf" srcId="{E0B57A83-14BC-450B-910B-2F61C2D131A8}" destId="{CF8195D1-6D65-C14D-98F2-7157F88CA50B}" srcOrd="0" destOrd="0" presId="urn:microsoft.com/office/officeart/2005/8/layout/list1"/>
    <dgm:cxn modelId="{FA7282C1-24DB-47D4-833D-AFA166E5C6BA}" srcId="{9237ED5D-9BA0-47BD-AFD8-6DC40CE960A6}" destId="{6301910E-00A4-4BAB-9FE1-A2099C8BDA9C}" srcOrd="0" destOrd="0" parTransId="{191EFDB1-C2D6-478B-8A73-A587DD21BC97}" sibTransId="{82CF6AAB-F27D-49A6-A4A0-1B4BC8ED6E27}"/>
    <dgm:cxn modelId="{8FF83BCA-1CAF-0849-BF54-276C6A388D11}" type="presOf" srcId="{9237ED5D-9BA0-47BD-AFD8-6DC40CE960A6}" destId="{EC56EC93-6373-6D4A-86C7-72D48F5C470B}" srcOrd="1" destOrd="0" presId="urn:microsoft.com/office/officeart/2005/8/layout/list1"/>
    <dgm:cxn modelId="{424150D9-7B3F-A945-8D37-D455C6554C1C}" type="presOf" srcId="{2548BA53-91FC-4775-BE04-6E9253C1AEA7}" destId="{25A806E5-3813-AB49-902B-821A52FB5688}" srcOrd="0" destOrd="0" presId="urn:microsoft.com/office/officeart/2005/8/layout/list1"/>
    <dgm:cxn modelId="{0B7BF2DC-630B-5A4D-AFB9-A534513C53F6}" type="presOf" srcId="{B3469333-6018-43D1-AF07-D98028294438}" destId="{DF12E092-67A7-4C42-8210-8A4DE6751587}" srcOrd="0" destOrd="0" presId="urn:microsoft.com/office/officeart/2005/8/layout/list1"/>
    <dgm:cxn modelId="{3CCCA6F1-8851-234B-9941-853EF2BB570E}" type="presOf" srcId="{9237ED5D-9BA0-47BD-AFD8-6DC40CE960A6}" destId="{D8366469-78A6-EF48-961C-011F158AC331}" srcOrd="0" destOrd="0" presId="urn:microsoft.com/office/officeart/2005/8/layout/list1"/>
    <dgm:cxn modelId="{EB19D9F4-B1C0-5445-A0E3-00303D5CF228}" type="presOf" srcId="{E0B57A83-14BC-450B-910B-2F61C2D131A8}" destId="{179B9E96-6A09-0047-955E-E72A61FC5CBB}" srcOrd="1" destOrd="0" presId="urn:microsoft.com/office/officeart/2005/8/layout/list1"/>
    <dgm:cxn modelId="{00FA5BF6-1385-9E41-B52D-B6ADB04EEB64}" type="presOf" srcId="{03B94A76-F4E4-4F78-8F25-00D135FFBBF6}" destId="{36A3F0CA-2F46-744C-A45E-3E4337A1C55C}" srcOrd="0" destOrd="0" presId="urn:microsoft.com/office/officeart/2005/8/layout/list1"/>
    <dgm:cxn modelId="{45C7D6FD-A976-4792-88D5-1B8E294AD443}" srcId="{B3469333-6018-43D1-AF07-D98028294438}" destId="{3A394380-B181-4C6D-8293-24A06432965C}" srcOrd="3" destOrd="0" parTransId="{770C5D81-C453-46DA-8D00-5C9AA51D4C09}" sibTransId="{F6263B91-6BCF-4EE1-98F0-0C65369866D5}"/>
    <dgm:cxn modelId="{D27A66C8-2B5F-1A4C-83E6-673C9DF67885}" type="presParOf" srcId="{DF12E092-67A7-4C42-8210-8A4DE6751587}" destId="{52767D42-65DC-C54A-A9C4-84821CA978CC}" srcOrd="0" destOrd="0" presId="urn:microsoft.com/office/officeart/2005/8/layout/list1"/>
    <dgm:cxn modelId="{74C49054-0C1F-454E-9E5B-D77BBD5D08C9}" type="presParOf" srcId="{52767D42-65DC-C54A-A9C4-84821CA978CC}" destId="{CF8195D1-6D65-C14D-98F2-7157F88CA50B}" srcOrd="0" destOrd="0" presId="urn:microsoft.com/office/officeart/2005/8/layout/list1"/>
    <dgm:cxn modelId="{8763CFCC-988E-FD4C-BFD0-BC8E5F6B46C1}" type="presParOf" srcId="{52767D42-65DC-C54A-A9C4-84821CA978CC}" destId="{179B9E96-6A09-0047-955E-E72A61FC5CBB}" srcOrd="1" destOrd="0" presId="urn:microsoft.com/office/officeart/2005/8/layout/list1"/>
    <dgm:cxn modelId="{5FF07277-855C-034F-8D94-2D1A0C2505B7}" type="presParOf" srcId="{DF12E092-67A7-4C42-8210-8A4DE6751587}" destId="{B28ACDF7-76BE-3D42-8412-21E5EA4BB060}" srcOrd="1" destOrd="0" presId="urn:microsoft.com/office/officeart/2005/8/layout/list1"/>
    <dgm:cxn modelId="{4581F9EF-1B7A-1F4B-A7DF-C7D3A94723A7}" type="presParOf" srcId="{DF12E092-67A7-4C42-8210-8A4DE6751587}" destId="{25A806E5-3813-AB49-902B-821A52FB5688}" srcOrd="2" destOrd="0" presId="urn:microsoft.com/office/officeart/2005/8/layout/list1"/>
    <dgm:cxn modelId="{0E84C1FE-7069-2946-B64A-32BE85B1F226}" type="presParOf" srcId="{DF12E092-67A7-4C42-8210-8A4DE6751587}" destId="{BCA9FD75-27F6-BC43-9708-54B7F1E0CDEC}" srcOrd="3" destOrd="0" presId="urn:microsoft.com/office/officeart/2005/8/layout/list1"/>
    <dgm:cxn modelId="{8D337343-92F1-1642-92B6-BB7E11D1F2E9}" type="presParOf" srcId="{DF12E092-67A7-4C42-8210-8A4DE6751587}" destId="{94334C12-9EA5-8844-B5A3-D86BAFA69A0E}" srcOrd="4" destOrd="0" presId="urn:microsoft.com/office/officeart/2005/8/layout/list1"/>
    <dgm:cxn modelId="{44723975-DBD7-9C4A-919A-50B0E7C0B6ED}" type="presParOf" srcId="{94334C12-9EA5-8844-B5A3-D86BAFA69A0E}" destId="{36A3F0CA-2F46-744C-A45E-3E4337A1C55C}" srcOrd="0" destOrd="0" presId="urn:microsoft.com/office/officeart/2005/8/layout/list1"/>
    <dgm:cxn modelId="{107E00B0-DAD2-2845-925F-15ADFE1F5A11}" type="presParOf" srcId="{94334C12-9EA5-8844-B5A3-D86BAFA69A0E}" destId="{200CC863-B0EF-6049-A07B-11D5C02CC775}" srcOrd="1" destOrd="0" presId="urn:microsoft.com/office/officeart/2005/8/layout/list1"/>
    <dgm:cxn modelId="{AE7F0C72-AFC8-7344-8137-60D153FCA30C}" type="presParOf" srcId="{DF12E092-67A7-4C42-8210-8A4DE6751587}" destId="{73604D54-AB27-8D4D-9718-77C3E46F6BFD}" srcOrd="5" destOrd="0" presId="urn:microsoft.com/office/officeart/2005/8/layout/list1"/>
    <dgm:cxn modelId="{36CF2795-72BB-7C47-841D-C5801D6BF56F}" type="presParOf" srcId="{DF12E092-67A7-4C42-8210-8A4DE6751587}" destId="{DC845AE4-A000-F24B-B971-54AFE0339341}" srcOrd="6" destOrd="0" presId="urn:microsoft.com/office/officeart/2005/8/layout/list1"/>
    <dgm:cxn modelId="{251100CB-A919-2849-A300-92D3AC794B4E}" type="presParOf" srcId="{DF12E092-67A7-4C42-8210-8A4DE6751587}" destId="{705BF702-E75A-5B47-9333-6E44E674B952}" srcOrd="7" destOrd="0" presId="urn:microsoft.com/office/officeart/2005/8/layout/list1"/>
    <dgm:cxn modelId="{24B96BEE-4315-AC4A-8544-A05F81E1398F}" type="presParOf" srcId="{DF12E092-67A7-4C42-8210-8A4DE6751587}" destId="{F88FEA14-E3CE-404C-90C3-E30DE78FFC37}" srcOrd="8" destOrd="0" presId="urn:microsoft.com/office/officeart/2005/8/layout/list1"/>
    <dgm:cxn modelId="{B183E252-E6AC-7347-966A-F3F7318BCDD7}" type="presParOf" srcId="{F88FEA14-E3CE-404C-90C3-E30DE78FFC37}" destId="{D8366469-78A6-EF48-961C-011F158AC331}" srcOrd="0" destOrd="0" presId="urn:microsoft.com/office/officeart/2005/8/layout/list1"/>
    <dgm:cxn modelId="{7CC95A42-D238-7945-8BDF-8C443FFF1347}" type="presParOf" srcId="{F88FEA14-E3CE-404C-90C3-E30DE78FFC37}" destId="{EC56EC93-6373-6D4A-86C7-72D48F5C470B}" srcOrd="1" destOrd="0" presId="urn:microsoft.com/office/officeart/2005/8/layout/list1"/>
    <dgm:cxn modelId="{4E7C07CE-20E3-7149-82A1-1BBD30628326}" type="presParOf" srcId="{DF12E092-67A7-4C42-8210-8A4DE6751587}" destId="{D931E43B-F0CE-A744-9CF4-C72CA1D8CE13}" srcOrd="9" destOrd="0" presId="urn:microsoft.com/office/officeart/2005/8/layout/list1"/>
    <dgm:cxn modelId="{38DAB018-3C47-BE44-A24C-F755DDE577E5}" type="presParOf" srcId="{DF12E092-67A7-4C42-8210-8A4DE6751587}" destId="{9F82E7FD-3EB9-9A49-8828-F35A1A4E3D64}" srcOrd="10" destOrd="0" presId="urn:microsoft.com/office/officeart/2005/8/layout/list1"/>
    <dgm:cxn modelId="{8776A072-B66B-4D49-AB8E-F2777D5918E0}" type="presParOf" srcId="{DF12E092-67A7-4C42-8210-8A4DE6751587}" destId="{285BF656-BE8A-8244-B97E-D43CED46F61E}" srcOrd="11" destOrd="0" presId="urn:microsoft.com/office/officeart/2005/8/layout/list1"/>
    <dgm:cxn modelId="{6E29077B-2F4C-114E-8A02-CBC020E801D9}" type="presParOf" srcId="{DF12E092-67A7-4C42-8210-8A4DE6751587}" destId="{63DB878A-82C3-C047-9833-289E4625F027}" srcOrd="12" destOrd="0" presId="urn:microsoft.com/office/officeart/2005/8/layout/list1"/>
    <dgm:cxn modelId="{C39A663F-FF36-6C4A-813A-49E90A1A92DC}" type="presParOf" srcId="{63DB878A-82C3-C047-9833-289E4625F027}" destId="{9C23D5FF-60BA-0D40-A659-36AED768CFA6}" srcOrd="0" destOrd="0" presId="urn:microsoft.com/office/officeart/2005/8/layout/list1"/>
    <dgm:cxn modelId="{995AECF7-12CD-464C-9DCE-A7F745A0C65A}" type="presParOf" srcId="{63DB878A-82C3-C047-9833-289E4625F027}" destId="{0D695CFA-B5FC-D445-927D-941708EE152E}" srcOrd="1" destOrd="0" presId="urn:microsoft.com/office/officeart/2005/8/layout/list1"/>
    <dgm:cxn modelId="{5E971652-1448-5F44-A243-D06B0D212457}" type="presParOf" srcId="{DF12E092-67A7-4C42-8210-8A4DE6751587}" destId="{0DC00374-5D3E-CE43-B46E-550E495838CF}" srcOrd="13" destOrd="0" presId="urn:microsoft.com/office/officeart/2005/8/layout/list1"/>
    <dgm:cxn modelId="{6E6BAF92-6034-9C46-9B13-284D717649A4}" type="presParOf" srcId="{DF12E092-67A7-4C42-8210-8A4DE6751587}" destId="{461E4560-4F62-2D48-BFBE-1FA219496201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A806E5-3813-AB49-902B-821A52FB5688}">
      <dsp:nvSpPr>
        <dsp:cNvPr id="0" name=""/>
        <dsp:cNvSpPr/>
      </dsp:nvSpPr>
      <dsp:spPr>
        <a:xfrm>
          <a:off x="0" y="392939"/>
          <a:ext cx="6506304" cy="7371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4961" tIns="374904" rIns="504961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i="1" kern="1200" baseline="0"/>
            <a:t>News written for profit and used on social media</a:t>
          </a:r>
          <a:endParaRPr lang="en-US" sz="1800" kern="1200"/>
        </a:p>
      </dsp:txBody>
      <dsp:txXfrm>
        <a:off x="0" y="392939"/>
        <a:ext cx="6506304" cy="737100"/>
      </dsp:txXfrm>
    </dsp:sp>
    <dsp:sp modelId="{179B9E96-6A09-0047-955E-E72A61FC5CBB}">
      <dsp:nvSpPr>
        <dsp:cNvPr id="0" name=""/>
        <dsp:cNvSpPr/>
      </dsp:nvSpPr>
      <dsp:spPr>
        <a:xfrm>
          <a:off x="325315" y="127259"/>
          <a:ext cx="4554412" cy="5313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146" tIns="0" rIns="17214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baseline="0"/>
            <a:t>Deliberate Misinformation</a:t>
          </a:r>
          <a:endParaRPr lang="en-US" sz="1800" kern="1200"/>
        </a:p>
      </dsp:txBody>
      <dsp:txXfrm>
        <a:off x="351254" y="153198"/>
        <a:ext cx="4502534" cy="479482"/>
      </dsp:txXfrm>
    </dsp:sp>
    <dsp:sp modelId="{DC845AE4-A000-F24B-B971-54AFE0339341}">
      <dsp:nvSpPr>
        <dsp:cNvPr id="0" name=""/>
        <dsp:cNvSpPr/>
      </dsp:nvSpPr>
      <dsp:spPr>
        <a:xfrm>
          <a:off x="0" y="1492919"/>
          <a:ext cx="6506304" cy="124740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4961" tIns="374904" rIns="504961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i="1" kern="1200" baseline="0"/>
            <a:t>When a headline states as true and the article is not true</a:t>
          </a:r>
          <a:endParaRPr lang="en-US" sz="1800" kern="120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i="1" kern="1200" baseline="0"/>
            <a:t>Can also be known as clickbait</a:t>
          </a:r>
          <a:endParaRPr lang="en-US" sz="1800" kern="1200"/>
        </a:p>
      </dsp:txBody>
      <dsp:txXfrm>
        <a:off x="0" y="1492919"/>
        <a:ext cx="6506304" cy="1247400"/>
      </dsp:txXfrm>
    </dsp:sp>
    <dsp:sp modelId="{200CC863-B0EF-6049-A07B-11D5C02CC775}">
      <dsp:nvSpPr>
        <dsp:cNvPr id="0" name=""/>
        <dsp:cNvSpPr/>
      </dsp:nvSpPr>
      <dsp:spPr>
        <a:xfrm>
          <a:off x="325315" y="1227239"/>
          <a:ext cx="4554412" cy="5313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146" tIns="0" rIns="17214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baseline="0"/>
            <a:t>False Headlines</a:t>
          </a:r>
          <a:endParaRPr lang="en-US" sz="1800" kern="1200"/>
        </a:p>
      </dsp:txBody>
      <dsp:txXfrm>
        <a:off x="351254" y="1253178"/>
        <a:ext cx="4502534" cy="479482"/>
      </dsp:txXfrm>
    </dsp:sp>
    <dsp:sp modelId="{9F82E7FD-3EB9-9A49-8828-F35A1A4E3D64}">
      <dsp:nvSpPr>
        <dsp:cNvPr id="0" name=""/>
        <dsp:cNvSpPr/>
      </dsp:nvSpPr>
      <dsp:spPr>
        <a:xfrm>
          <a:off x="0" y="3103200"/>
          <a:ext cx="6506304" cy="99225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4961" tIns="374904" rIns="504961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i="1" kern="1200" baseline="0"/>
            <a:t>Social Websites that use news without verifying relying on quick positive feedback</a:t>
          </a:r>
          <a:endParaRPr lang="en-US" sz="1800" kern="1200"/>
        </a:p>
      </dsp:txBody>
      <dsp:txXfrm>
        <a:off x="0" y="3103200"/>
        <a:ext cx="6506304" cy="992250"/>
      </dsp:txXfrm>
    </dsp:sp>
    <dsp:sp modelId="{EC56EC93-6373-6D4A-86C7-72D48F5C470B}">
      <dsp:nvSpPr>
        <dsp:cNvPr id="0" name=""/>
        <dsp:cNvSpPr/>
      </dsp:nvSpPr>
      <dsp:spPr>
        <a:xfrm>
          <a:off x="325315" y="2837519"/>
          <a:ext cx="4554412" cy="5313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146" tIns="0" rIns="17214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baseline="0"/>
            <a:t>Social Media Sharing</a:t>
          </a:r>
          <a:endParaRPr lang="en-US" sz="1800" kern="1200"/>
        </a:p>
      </dsp:txBody>
      <dsp:txXfrm>
        <a:off x="351254" y="2863458"/>
        <a:ext cx="4502534" cy="479482"/>
      </dsp:txXfrm>
    </dsp:sp>
    <dsp:sp modelId="{461E4560-4F62-2D48-BFBE-1FA219496201}">
      <dsp:nvSpPr>
        <dsp:cNvPr id="0" name=""/>
        <dsp:cNvSpPr/>
      </dsp:nvSpPr>
      <dsp:spPr>
        <a:xfrm>
          <a:off x="0" y="4458330"/>
          <a:ext cx="6506304" cy="992250"/>
        </a:xfrm>
        <a:prstGeom prst="rect">
          <a:avLst/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04961" tIns="374904" rIns="504961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800" i="1" kern="1200" baseline="0"/>
            <a:t>News that’s primarily used for comedy, parody, or for satirical comment on society.</a:t>
          </a:r>
          <a:endParaRPr lang="en-US" sz="1800" kern="1200"/>
        </a:p>
      </dsp:txBody>
      <dsp:txXfrm>
        <a:off x="0" y="4458330"/>
        <a:ext cx="6506304" cy="992250"/>
      </dsp:txXfrm>
    </dsp:sp>
    <dsp:sp modelId="{0D695CFA-B5FC-D445-927D-941708EE152E}">
      <dsp:nvSpPr>
        <dsp:cNvPr id="0" name=""/>
        <dsp:cNvSpPr/>
      </dsp:nvSpPr>
      <dsp:spPr>
        <a:xfrm>
          <a:off x="325315" y="4192650"/>
          <a:ext cx="4554412" cy="531360"/>
        </a:xfrm>
        <a:prstGeom prst="roundRect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2146" tIns="0" rIns="172146" bIns="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baseline="0"/>
            <a:t>Satire</a:t>
          </a:r>
          <a:endParaRPr lang="en-US" sz="1800" kern="1200"/>
        </a:p>
      </dsp:txBody>
      <dsp:txXfrm>
        <a:off x="351254" y="4218589"/>
        <a:ext cx="4502534" cy="4794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88705F-57B6-CD4F-9A69-AC68F6F5F066}" type="datetimeFigureOut">
              <a:rPr lang="en-US" smtClean="0"/>
              <a:t>10/30/19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87883E-72C8-C54C-9830-C43DFBB724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1783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E1KWpoX9Hk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olitics.theonion.com/bernie-sanders-renounces-call-for-economic-equality-aft-1839078863" TargetMode="External"/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gpurtoday.in/donate-to-this-mumbai-charity-as-wedding-gift-to-prince-harry-meghan-markle/04092051" TargetMode="External"/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pr.org/sections/health-shots/2019/10/24/773095904/u-s-travel-ban-disrupts-the-worlds-largest-brain-science-meeting" TargetMode="External"/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realDonaldTrump/status/1184129825231069184" TargetMode="External"/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ionalgeographic.com/animals/birds/m/mallard/" TargetMode="External"/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llaboutbirds.org/guide/Mallard/lifehistory" TargetMode="External"/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birdsarentreal?lang=en" TargetMode="External"/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namle.net/publications/media-literacy-definitions/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rattlibrary.org/research/tools/index.aspx?cat=90&amp;id=4735" TargetMode="External"/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guides.ben.edu/source-evaluation" TargetMode="External"/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guides.ben.edu/source-evaluation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guides.ben.edu/source-evaluation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guides.ben.edu/source-evaluation" TargetMode="External"/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researchguides.ben.edu/source-evaluation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>
                <a:hlinkClick r:id="rId3"/>
              </a:rPr>
              <a:t>https://www.youtube.com/watch?v=bE1KWpoX9Hk</a:t>
            </a:r>
            <a:r>
              <a:rPr lang="en-US" dirty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87883E-72C8-C54C-9830-C43DFBB724B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88242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>
                <a:hlinkClick r:id="rId3"/>
              </a:rPr>
              <a:t>https://politics.theonion.com/bernie-sanders-renounces-call-for-economic-equality-aft-1839078863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87883E-72C8-C54C-9830-C43DFBB724B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69918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https://www.nagpurtoday.in/donate-to-this-mumbai-charity-as-wedding-gift-to-prince-harry-meghan-markle/04092051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87883E-72C8-C54C-9830-C43DFBB724B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95969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https://www.npr.org/sections/health-shots/2019/10/24/773095904/u-s-travel-ban-disrupts-the-worlds-largest-brain-science-meeting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87883E-72C8-C54C-9830-C43DFBB724B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3687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>
                <a:hlinkClick r:id="rId3"/>
              </a:rPr>
              <a:t>https://twitter.com/realDonaldTrump/status/1184129825231069184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87883E-72C8-C54C-9830-C43DFBB724B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6765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https://www.nationalgeographic.com/animals/birds/m/mallard/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87883E-72C8-C54C-9830-C43DFBB724B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0731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https://www.allaboutbirds.org/guide/Mallard/lifehistory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87883E-72C8-C54C-9830-C43DFBB724B2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543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https://twitter.com/birdsarentreal?lang=en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87883E-72C8-C54C-9830-C43DFBB724B2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74520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>
                <a:hlinkClick r:id="rId3"/>
              </a:rPr>
              <a:t>https://namle.net/publications/media-literacy-definitions/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87883E-72C8-C54C-9830-C43DFBB724B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191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87883E-72C8-C54C-9830-C43DFBB724B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4558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https://www.prattlibrary.org/research/tools/index.aspx?cat=90&amp;id=473 5</a:t>
            </a:r>
            <a:r>
              <a:rPr lang="en-US" dirty="0"/>
              <a:t>  Photo Source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87883E-72C8-C54C-9830-C43DFBB724B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4891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Source:  </a:t>
            </a:r>
            <a:r>
              <a:rPr lang="en-US" dirty="0">
                <a:hlinkClick r:id="rId3"/>
              </a:rPr>
              <a:t>https://researchguides.ben.edu/source-evaluation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87883E-72C8-C54C-9830-C43DFBB724B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866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https://researchguides.ben.edu/source-evaluation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87883E-72C8-C54C-9830-C43DFBB724B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836159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https://researchguides.ben.edu/source-evaluation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87883E-72C8-C54C-9830-C43DFBB724B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2307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https://researchguides.ben.edu/source-evaluation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87883E-72C8-C54C-9830-C43DFBB724B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7958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>
                <a:hlinkClick r:id="rId3"/>
              </a:rPr>
              <a:t>https://researchguides.ben.edu/source-evaluation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E87883E-72C8-C54C-9830-C43DFBB724B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8016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10/30/19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10/30/19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10/30/19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10/30/19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10/30/19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10/30/19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10/30/19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10/30/19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10/30/19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10/30/19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10/30/19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10/30/19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://kingofgng.com/eng/2009/07/25/sir-arthurs-den-one-year-later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/3.0/" TargetMode="External"/><Relationship Id="rId4" Type="http://schemas.openxmlformats.org/officeDocument/2006/relationships/hyperlink" Target="http://www.cruxcatalyst.com/2013/06/13/how-an-offers-needs-market-helps-build-sustainable-practice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nd/3.0/" TargetMode="External"/><Relationship Id="rId4" Type="http://schemas.openxmlformats.org/officeDocument/2006/relationships/hyperlink" Target="http://inteligenciacriticasm.blogspot.com/2014/05/liderazgo-para-el-cambio-conocimientos.html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nc-sa/3.0/" TargetMode="External"/><Relationship Id="rId4" Type="http://schemas.openxmlformats.org/officeDocument/2006/relationships/hyperlink" Target="http://www.flickr.com/photos/mollyeh11/2585545065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://www.themindfulword.org/2015/discovering-your-purpose-life/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17.xml"/><Relationship Id="rId3" Type="http://schemas.openxmlformats.org/officeDocument/2006/relationships/hyperlink" Target="https://politics.theonion.com/bernie-sanders-renounces-call-for-economic-equality-aft-1839078863" TargetMode="External"/><Relationship Id="rId7" Type="http://schemas.openxmlformats.org/officeDocument/2006/relationships/slide" Target="slide1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-nd/3.0/" TargetMode="External"/><Relationship Id="rId5" Type="http://schemas.openxmlformats.org/officeDocument/2006/relationships/hyperlink" Target="https://venezuelanalysis.com/news/11511" TargetMode="External"/><Relationship Id="rId4" Type="http://schemas.openxmlformats.org/officeDocument/2006/relationships/image" Target="../media/image8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nc-sa/3.0/" TargetMode="External"/><Relationship Id="rId3" Type="http://schemas.openxmlformats.org/officeDocument/2006/relationships/hyperlink" Target="https://www.nationalenquirer.com/royal-gossip/duchess-meghan-markle-prince-harry-booze-ban-pregnant/" TargetMode="External"/><Relationship Id="rId7" Type="http://schemas.openxmlformats.org/officeDocument/2006/relationships/slide" Target="slide20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hyperlink" Target="https://www.nagpurtoday.in/donate-to-this-mumbai-charity-as-wedding-gift-to-prince-harry-meghan-markle/04092051" TargetMode="External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7" Type="http://schemas.openxmlformats.org/officeDocument/2006/relationships/slide" Target="slide3.xml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41.xml"/><Relationship Id="rId5" Type="http://schemas.openxmlformats.org/officeDocument/2006/relationships/slide" Target="slide31.xml"/><Relationship Id="rId4" Type="http://schemas.openxmlformats.org/officeDocument/2006/relationships/slide" Target="slide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2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creativecommons.org/licenses/by-sa/3.0/" TargetMode="External"/><Relationship Id="rId3" Type="http://schemas.openxmlformats.org/officeDocument/2006/relationships/hyperlink" Target="https://www.npr.org/sections/health-shots/2019/10/24/773095904/u-s-travel-ban-disrupts-the-worlds-largest-brain-science-meeting" TargetMode="External"/><Relationship Id="rId7" Type="http://schemas.openxmlformats.org/officeDocument/2006/relationships/slide" Target="slide2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hyperlink" Target="http://silvergryphon8.deviantart.com/art/Brain-In-Blue-167071714" TargetMode="External"/><Relationship Id="rId4" Type="http://schemas.openxmlformats.org/officeDocument/2006/relationships/image" Target="../media/image10.jp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" Target="slide2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26.xml"/><Relationship Id="rId4" Type="http://schemas.openxmlformats.org/officeDocument/2006/relationships/slide" Target="slide2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" Target="slide2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nottonyharrison.deviantart.com/art/National-Enquirer-Iron-Man-and-Hawkeye-s-SECRET-381461311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nc-nd/3.0/" TargetMode="External"/><Relationship Id="rId5" Type="http://schemas.openxmlformats.org/officeDocument/2006/relationships/slide" Target="slide29.xml"/><Relationship Id="rId4" Type="http://schemas.openxmlformats.org/officeDocument/2006/relationships/slide" Target="slide3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slide" Target="slide3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slide" Target="slide34.xml"/><Relationship Id="rId3" Type="http://schemas.openxmlformats.org/officeDocument/2006/relationships/hyperlink" Target="https://www.nationalgeographic.com/animals/birds/m/mallard/" TargetMode="External"/><Relationship Id="rId7" Type="http://schemas.openxmlformats.org/officeDocument/2006/relationships/slide" Target="slide33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://en.wikipedia.org/wiki/File:Male_mallard_duck_2.jpg" TargetMode="External"/><Relationship Id="rId4" Type="http://schemas.openxmlformats.org/officeDocument/2006/relationships/image" Target="../media/image13.jp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slide" Target="slide3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slide" Target="slide37.xml"/><Relationship Id="rId3" Type="http://schemas.openxmlformats.org/officeDocument/2006/relationships/hyperlink" Target="https://www.allaboutbirds.org/guide/Mallard/lifehistory" TargetMode="External"/><Relationship Id="rId7" Type="http://schemas.openxmlformats.org/officeDocument/2006/relationships/slide" Target="slide3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://commons.wikimedia.org/wiki/File:White_domesticated_duck,_stretching.jpg" TargetMode="External"/><Relationship Id="rId4" Type="http://schemas.openxmlformats.org/officeDocument/2006/relationships/image" Target="../media/image14.jp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slide" Target="slide38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slide" Target="slide3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slide" Target="slide39.xml"/><Relationship Id="rId3" Type="http://schemas.openxmlformats.org/officeDocument/2006/relationships/hyperlink" Target="https://twitter.com/birdsarentreal?lang=en" TargetMode="External"/><Relationship Id="rId7" Type="http://schemas.openxmlformats.org/officeDocument/2006/relationships/slide" Target="slide4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reativecommons.org/licenses/by-sa/3.0/" TargetMode="External"/><Relationship Id="rId5" Type="http://schemas.openxmlformats.org/officeDocument/2006/relationships/hyperlink" Target="http://commons.wikimedia.org/wiki/File:Mandarin.duck.arp.jpg" TargetMode="External"/><Relationship Id="rId4" Type="http://schemas.openxmlformats.org/officeDocument/2006/relationships/image" Target="../media/image15.jp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slide" Target="slide4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slide" Target="slide4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bE1KWpoX9Hk?feature=oembed" TargetMode="Externa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C71A6-C603-164C-90BD-7C9B6C07BE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20099" y="1653731"/>
            <a:ext cx="8110584" cy="3935906"/>
          </a:xfrm>
        </p:spPr>
        <p:txBody>
          <a:bodyPr anchor="t">
            <a:normAutofit/>
          </a:bodyPr>
          <a:lstStyle/>
          <a:p>
            <a:pPr algn="l"/>
            <a:r>
              <a:rPr lang="en-US" sz="8800"/>
              <a:t>Identifying Accurate 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48191F-CBBA-DA4F-A84D-003634612F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20099" y="5589638"/>
            <a:ext cx="9790030" cy="641479"/>
          </a:xfrm>
        </p:spPr>
        <p:txBody>
          <a:bodyPr>
            <a:normAutofit/>
          </a:bodyPr>
          <a:lstStyle/>
          <a:p>
            <a:pPr algn="l">
              <a:lnSpc>
                <a:spcPct val="102000"/>
              </a:lnSpc>
              <a:spcAft>
                <a:spcPts val="600"/>
              </a:spcAft>
            </a:pPr>
            <a:r>
              <a:rPr lang="en-US" sz="1400"/>
              <a:t>Technology Resource #2 W200</a:t>
            </a:r>
          </a:p>
          <a:p>
            <a:pPr algn="l">
              <a:lnSpc>
                <a:spcPct val="102000"/>
              </a:lnSpc>
              <a:spcAft>
                <a:spcPts val="600"/>
              </a:spcAft>
            </a:pPr>
            <a:r>
              <a:rPr lang="en-US" sz="1400"/>
              <a:t>Thomas Arndt</a:t>
            </a:r>
          </a:p>
        </p:txBody>
      </p:sp>
    </p:spTree>
    <p:extLst>
      <p:ext uri="{BB962C8B-B14F-4D97-AF65-F5344CB8AC3E}">
        <p14:creationId xmlns:p14="http://schemas.microsoft.com/office/powerpoint/2010/main" val="35179343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5CA24-F72F-2348-BBC4-D02C8ADA78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562" y="685800"/>
            <a:ext cx="10493524" cy="1485900"/>
          </a:xfrm>
        </p:spPr>
        <p:txBody>
          <a:bodyPr>
            <a:normAutofit/>
          </a:bodyPr>
          <a:lstStyle/>
          <a:p>
            <a:r>
              <a:rPr lang="en-US" sz="4400"/>
              <a:t>Currency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9F89C22-0475-4427-B7C8-0269AD40E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0FC395-8AC2-3443-A8BE-1E13622939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3562" y="2286000"/>
            <a:ext cx="5072437" cy="3581400"/>
          </a:xfrm>
        </p:spPr>
        <p:txBody>
          <a:bodyPr>
            <a:normAutofit/>
          </a:bodyPr>
          <a:lstStyle/>
          <a:p>
            <a:r>
              <a:rPr lang="en-US" sz="1800"/>
              <a:t>“The timeliness of the information.”</a:t>
            </a:r>
          </a:p>
          <a:p>
            <a:r>
              <a:rPr lang="en-US" sz="1800"/>
              <a:t>Good Sources…</a:t>
            </a:r>
          </a:p>
          <a:p>
            <a:pPr lvl="1"/>
            <a:r>
              <a:rPr lang="en-US" sz="1800"/>
              <a:t>Are recent or time relevant</a:t>
            </a:r>
          </a:p>
          <a:p>
            <a:pPr lvl="1"/>
            <a:r>
              <a:rPr lang="en-US" sz="1800"/>
              <a:t>Have been revised recently</a:t>
            </a:r>
          </a:p>
          <a:p>
            <a:pPr lvl="1"/>
            <a:r>
              <a:rPr lang="en-US" sz="1800"/>
              <a:t>Have up to date information</a:t>
            </a:r>
          </a:p>
          <a:p>
            <a:endParaRPr lang="en-US" sz="1800"/>
          </a:p>
          <a:p>
            <a:endParaRPr lang="en-US" sz="180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21033C82-ABE6-104B-9EE8-6455ACAD6B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602618" y="2350235"/>
            <a:ext cx="4723490" cy="35426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A983A7B-6A78-3C47-890A-24E4D91BAD85}"/>
              </a:ext>
            </a:extLst>
          </p:cNvPr>
          <p:cNvSpPr txBox="1"/>
          <p:nvPr/>
        </p:nvSpPr>
        <p:spPr>
          <a:xfrm>
            <a:off x="8831515" y="5692798"/>
            <a:ext cx="249459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://kingofgng.com/eng/2009/07/25/sir-arthurs-den-one-year-later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7272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861667-A744-1440-A8B5-93CB932DE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562" y="685800"/>
            <a:ext cx="10493524" cy="1485900"/>
          </a:xfrm>
        </p:spPr>
        <p:txBody>
          <a:bodyPr>
            <a:normAutofit/>
          </a:bodyPr>
          <a:lstStyle/>
          <a:p>
            <a:r>
              <a:rPr lang="en-US" sz="4400"/>
              <a:t>Relevance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9F89C22-0475-4427-B7C8-0269AD40E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A1FC3D-374E-2C4D-AD79-1A37791B7C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3562" y="2286000"/>
            <a:ext cx="5072437" cy="3581400"/>
          </a:xfrm>
        </p:spPr>
        <p:txBody>
          <a:bodyPr>
            <a:normAutofit/>
          </a:bodyPr>
          <a:lstStyle/>
          <a:p>
            <a:r>
              <a:rPr lang="en-US" sz="1800"/>
              <a:t>“The importance of the information for your needs.”</a:t>
            </a:r>
          </a:p>
          <a:p>
            <a:r>
              <a:rPr lang="en-US" sz="1800"/>
              <a:t> Good Sources</a:t>
            </a:r>
          </a:p>
          <a:p>
            <a:pPr lvl="1"/>
            <a:r>
              <a:rPr lang="en-US" sz="1800"/>
              <a:t>Are relevant to the topic</a:t>
            </a:r>
          </a:p>
          <a:p>
            <a:pPr lvl="1"/>
            <a:r>
              <a:rPr lang="en-US" sz="1800"/>
              <a:t>Are at a specific reading level</a:t>
            </a:r>
          </a:p>
          <a:p>
            <a:pPr lvl="1"/>
            <a:r>
              <a:rPr lang="en-US" sz="1800"/>
              <a:t>Are used in a variety of other sources</a:t>
            </a:r>
          </a:p>
          <a:p>
            <a:pPr lvl="1"/>
            <a:endParaRPr lang="en-US" sz="1800"/>
          </a:p>
          <a:p>
            <a:pPr lvl="1"/>
            <a:endParaRPr lang="en-US" sz="1800"/>
          </a:p>
        </p:txBody>
      </p:sp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34307971-FCBF-1D48-8975-3AD0F2983D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602618" y="2350235"/>
            <a:ext cx="4723490" cy="35426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C194C33-5889-0842-AFD5-7F6DBA7A7F1E}"/>
              </a:ext>
            </a:extLst>
          </p:cNvPr>
          <p:cNvSpPr txBox="1"/>
          <p:nvPr/>
        </p:nvSpPr>
        <p:spPr>
          <a:xfrm>
            <a:off x="8953344" y="5692798"/>
            <a:ext cx="237276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://www.cruxcatalyst.com/2013/06/13/how-an-offers-needs-market-helps-build-sustainable-practice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nc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5732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FFCB91-8036-0B4E-BECF-3CD0FC680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562" y="685800"/>
            <a:ext cx="10493524" cy="1485900"/>
          </a:xfrm>
        </p:spPr>
        <p:txBody>
          <a:bodyPr>
            <a:normAutofit/>
          </a:bodyPr>
          <a:lstStyle/>
          <a:p>
            <a:r>
              <a:rPr lang="en-US" sz="4400"/>
              <a:t>Authority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9F89C22-0475-4427-B7C8-0269AD40E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8D9C29-8068-454D-A165-FF5FC16D61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3562" y="2286000"/>
            <a:ext cx="5072437" cy="3581400"/>
          </a:xfrm>
        </p:spPr>
        <p:txBody>
          <a:bodyPr>
            <a:normAutofit/>
          </a:bodyPr>
          <a:lstStyle/>
          <a:p>
            <a:r>
              <a:rPr lang="en-US" sz="1800" dirty="0"/>
              <a:t>The source of the information</a:t>
            </a:r>
          </a:p>
          <a:p>
            <a:r>
              <a:rPr lang="en-US" sz="1800" dirty="0"/>
              <a:t>Good Sources</a:t>
            </a:r>
          </a:p>
          <a:p>
            <a:pPr lvl="1"/>
            <a:r>
              <a:rPr lang="en-US" sz="1800" dirty="0"/>
              <a:t>Have an author with credentials</a:t>
            </a:r>
          </a:p>
          <a:p>
            <a:pPr lvl="1"/>
            <a:r>
              <a:rPr lang="en-US" sz="1800" dirty="0"/>
              <a:t>Have an author with good qualifications</a:t>
            </a:r>
          </a:p>
          <a:p>
            <a:pPr lvl="1"/>
            <a:r>
              <a:rPr lang="en-US" sz="1800" dirty="0"/>
              <a:t>Have contact information from the author or sponsored website</a:t>
            </a:r>
          </a:p>
          <a:p>
            <a:pPr lvl="1"/>
            <a:r>
              <a:rPr lang="en-US" sz="1800" dirty="0"/>
              <a:t>Have a reliable </a:t>
            </a:r>
            <a:r>
              <a:rPr lang="en-US" sz="1800" dirty="0" err="1"/>
              <a:t>url</a:t>
            </a:r>
            <a:r>
              <a:rPr lang="en-US" sz="1800" dirty="0"/>
              <a:t> label</a:t>
            </a:r>
          </a:p>
          <a:p>
            <a:pPr lvl="2"/>
            <a:r>
              <a:rPr lang="en-US" sz="1800" dirty="0"/>
              <a:t>.com (commercial), .</a:t>
            </a:r>
            <a:r>
              <a:rPr lang="en-US" sz="1800" dirty="0" err="1"/>
              <a:t>edu</a:t>
            </a:r>
            <a:r>
              <a:rPr lang="en-US" sz="1800" dirty="0"/>
              <a:t>, (education), .gov (government), .org (nonprofit organization), and </a:t>
            </a:r>
            <a:r>
              <a:rPr lang="en-US" sz="1800" dirty="0" err="1"/>
              <a:t>.net</a:t>
            </a:r>
            <a:r>
              <a:rPr lang="en-US" sz="1800" dirty="0"/>
              <a:t> (network).</a:t>
            </a:r>
          </a:p>
          <a:p>
            <a:pPr lvl="1"/>
            <a:endParaRPr lang="en-US" sz="1800" dirty="0"/>
          </a:p>
          <a:p>
            <a:pPr lvl="1"/>
            <a:endParaRPr lang="en-US" sz="1800" dirty="0"/>
          </a:p>
          <a:p>
            <a:pPr lvl="1"/>
            <a:endParaRPr lang="en-US" sz="1800" dirty="0"/>
          </a:p>
        </p:txBody>
      </p:sp>
      <p:pic>
        <p:nvPicPr>
          <p:cNvPr id="12" name="Picture 11" descr="A close up of a toy&#10;&#10;Description automatically generated">
            <a:extLst>
              <a:ext uri="{FF2B5EF4-FFF2-40B4-BE49-F238E27FC236}">
                <a16:creationId xmlns:a16="http://schemas.microsoft.com/office/drawing/2014/main" id="{96DA4841-E13B-5E4E-858B-151F6CAE64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411641" y="2421650"/>
            <a:ext cx="5105445" cy="339978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FCC59D8-99DC-324E-9A3F-67A6C031E8CB}"/>
              </a:ext>
            </a:extLst>
          </p:cNvPr>
          <p:cNvSpPr txBox="1"/>
          <p:nvPr/>
        </p:nvSpPr>
        <p:spPr>
          <a:xfrm>
            <a:off x="9004860" y="5621383"/>
            <a:ext cx="2512226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://inteligenciacriticasm.blogspot.com/2014/05/liderazgo-para-el-cambio-conocimientos.html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nc-nd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BY-NC-ND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90669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D11F1B-7E9D-AB4A-B354-CCFA32BFC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562" y="685800"/>
            <a:ext cx="10493524" cy="1485900"/>
          </a:xfrm>
        </p:spPr>
        <p:txBody>
          <a:bodyPr>
            <a:normAutofit/>
          </a:bodyPr>
          <a:lstStyle/>
          <a:p>
            <a:r>
              <a:rPr lang="en-US" sz="4400"/>
              <a:t>Accuracy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9F89C22-0475-4427-B7C8-0269AD40E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8DF574-725B-6542-A314-662AC6B2F1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3562" y="2286000"/>
            <a:ext cx="5072437" cy="3581400"/>
          </a:xfrm>
        </p:spPr>
        <p:txBody>
          <a:bodyPr>
            <a:normAutofit/>
          </a:bodyPr>
          <a:lstStyle/>
          <a:p>
            <a:r>
              <a:rPr lang="en-US" sz="1800" dirty="0"/>
              <a:t>“The reliability, truthfulness, and correctness of content.”</a:t>
            </a:r>
          </a:p>
          <a:p>
            <a:r>
              <a:rPr lang="en-US" sz="1800" dirty="0"/>
              <a:t>Good Sources</a:t>
            </a:r>
          </a:p>
          <a:p>
            <a:pPr lvl="1"/>
            <a:r>
              <a:rPr lang="en-US" sz="1800" dirty="0"/>
              <a:t>Come from a reliable source</a:t>
            </a:r>
          </a:p>
          <a:p>
            <a:pPr lvl="1"/>
            <a:r>
              <a:rPr lang="en-US" sz="1800" dirty="0"/>
              <a:t>Have information supported by evidence</a:t>
            </a:r>
          </a:p>
          <a:p>
            <a:pPr lvl="1"/>
            <a:r>
              <a:rPr lang="en-US" sz="1800" dirty="0"/>
              <a:t>Have easily verifiable information</a:t>
            </a:r>
          </a:p>
          <a:p>
            <a:pPr lvl="1"/>
            <a:r>
              <a:rPr lang="en-US" sz="1800" dirty="0"/>
              <a:t>Are unbiased</a:t>
            </a:r>
          </a:p>
          <a:p>
            <a:pPr lvl="1"/>
            <a:r>
              <a:rPr lang="en-US" sz="1800" dirty="0"/>
              <a:t>Have little to no grammar or spelling errors</a:t>
            </a:r>
          </a:p>
          <a:p>
            <a:pPr lvl="1"/>
            <a:endParaRPr lang="en-US" sz="1800" dirty="0"/>
          </a:p>
        </p:txBody>
      </p:sp>
      <p:pic>
        <p:nvPicPr>
          <p:cNvPr id="8" name="Picture 7" descr="A close up of a dart board&#10;&#10;Description automatically generated">
            <a:extLst>
              <a:ext uri="{FF2B5EF4-FFF2-40B4-BE49-F238E27FC236}">
                <a16:creationId xmlns:a16="http://schemas.microsoft.com/office/drawing/2014/main" id="{E16540F5-4144-4A4C-949A-3BB43502F0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602618" y="2350235"/>
            <a:ext cx="4723490" cy="35426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AAB8BAA-85E2-4E45-9B2D-D30107152BF3}"/>
              </a:ext>
            </a:extLst>
          </p:cNvPr>
          <p:cNvSpPr txBox="1"/>
          <p:nvPr/>
        </p:nvSpPr>
        <p:spPr>
          <a:xfrm>
            <a:off x="8831515" y="5692798"/>
            <a:ext cx="2494593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://www.flickr.com/photos/mollyeh11/2585545065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nc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BY-SA-NC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29723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D3B08D-F8C6-C842-A079-E396F0E27B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562" y="685800"/>
            <a:ext cx="10493524" cy="1485900"/>
          </a:xfrm>
        </p:spPr>
        <p:txBody>
          <a:bodyPr>
            <a:normAutofit/>
          </a:bodyPr>
          <a:lstStyle/>
          <a:p>
            <a:r>
              <a:rPr lang="en-US" sz="4400"/>
              <a:t>Purpose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9F89C22-0475-4427-B7C8-0269AD40E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C7FB9E-CFB3-BE4A-A8D1-F9F1B4291D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3562" y="2286000"/>
            <a:ext cx="5072437" cy="3581400"/>
          </a:xfrm>
        </p:spPr>
        <p:txBody>
          <a:bodyPr>
            <a:normAutofit/>
          </a:bodyPr>
          <a:lstStyle/>
          <a:p>
            <a:r>
              <a:rPr lang="en-US" sz="1800" dirty="0"/>
              <a:t>”The reason the information exist”</a:t>
            </a:r>
          </a:p>
          <a:p>
            <a:r>
              <a:rPr lang="en-US" sz="1800" dirty="0"/>
              <a:t>Good Sources</a:t>
            </a:r>
          </a:p>
          <a:p>
            <a:pPr lvl="1"/>
            <a:r>
              <a:rPr lang="en-US" sz="1800" dirty="0"/>
              <a:t>Have a specific purpose</a:t>
            </a:r>
          </a:p>
          <a:p>
            <a:pPr lvl="2"/>
            <a:r>
              <a:rPr lang="en-US" sz="1800" dirty="0"/>
              <a:t>To Inform, To Persuade, To Entertain</a:t>
            </a:r>
          </a:p>
          <a:p>
            <a:pPr lvl="1"/>
            <a:r>
              <a:rPr lang="en-US" sz="1800" dirty="0"/>
              <a:t>Have a clear objective stated</a:t>
            </a:r>
          </a:p>
          <a:p>
            <a:pPr lvl="1"/>
            <a:endParaRPr lang="en-US" sz="1800" dirty="0"/>
          </a:p>
        </p:txBody>
      </p:sp>
      <p:pic>
        <p:nvPicPr>
          <p:cNvPr id="15" name="Picture 14" descr="A close up of a street sign on a pole&#10;&#10;Description automatically generated">
            <a:extLst>
              <a:ext uri="{FF2B5EF4-FFF2-40B4-BE49-F238E27FC236}">
                <a16:creationId xmlns:a16="http://schemas.microsoft.com/office/drawing/2014/main" id="{CC2124D9-2911-DD43-9B79-1FF5B261490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6411641" y="2538856"/>
            <a:ext cx="5105445" cy="3165375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4475338-3F91-6947-8411-667852E97263}"/>
              </a:ext>
            </a:extLst>
          </p:cNvPr>
          <p:cNvSpPr txBox="1"/>
          <p:nvPr/>
        </p:nvSpPr>
        <p:spPr>
          <a:xfrm>
            <a:off x="9155542" y="5504176"/>
            <a:ext cx="2361544" cy="200055"/>
          </a:xfrm>
          <a:prstGeom prst="rect">
            <a:avLst/>
          </a:prstGeom>
          <a:solidFill>
            <a:srgbClr val="000000"/>
          </a:solidFill>
        </p:spPr>
        <p:txBody>
          <a:bodyPr wrap="none" rtlCol="0">
            <a:spAutoFit/>
          </a:bodyPr>
          <a:lstStyle/>
          <a:p>
            <a:pPr algn="r">
              <a:spcAft>
                <a:spcPts val="600"/>
              </a:spcAft>
            </a:pPr>
            <a:r>
              <a:rPr lang="en-US" sz="700">
                <a:solidFill>
                  <a:srgbClr val="FFFFFF"/>
                </a:solidFill>
                <a:hlinkClick r:id="rId4" tooltip="http://www.themindfulword.org/2015/discovering-your-purpose-life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This Photo</a:t>
            </a:r>
            <a:r>
              <a:rPr lang="en-US" sz="700">
                <a:solidFill>
                  <a:srgbClr val="FFFFFF"/>
                </a:solidFill>
              </a:rPr>
              <a:t> by Unknown Author is licensed under </a:t>
            </a:r>
            <a:r>
              <a:rPr lang="en-US" sz="700">
                <a:solidFill>
                  <a:srgbClr val="FFFFFF"/>
                </a:solidFill>
                <a:hlinkClick r:id="rId5" tooltip="https://creativecommons.org/licenses/by-sa/3.0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CC BY-SA</a:t>
            </a:r>
            <a:endParaRPr lang="en-US" sz="7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4650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D2578-D6F7-634B-9626-37ED623FBBF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Fake News  Activity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3053C2-FF08-544A-9633-FEB9BA56035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You will be prompted a picture. Click the picture and review the source, say whether it is fake or not.</a:t>
            </a:r>
          </a:p>
        </p:txBody>
      </p:sp>
    </p:spTree>
    <p:extLst>
      <p:ext uri="{BB962C8B-B14F-4D97-AF65-F5344CB8AC3E}">
        <p14:creationId xmlns:p14="http://schemas.microsoft.com/office/powerpoint/2010/main" val="13139707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70471-5A96-364C-AB7D-F85736DFD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&#10;&#10;">
            <a:hlinkClick r:id="rId3"/>
            <a:extLst>
              <a:ext uri="{FF2B5EF4-FFF2-40B4-BE49-F238E27FC236}">
                <a16:creationId xmlns:a16="http://schemas.microsoft.com/office/drawing/2014/main" id="{BEF0CC20-0D5E-E34C-814A-031F44F384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111500" y="685800"/>
            <a:ext cx="5969000" cy="35814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C489EBC-25DF-364E-BE87-192612DAB542}"/>
              </a:ext>
            </a:extLst>
          </p:cNvPr>
          <p:cNvSpPr txBox="1"/>
          <p:nvPr/>
        </p:nvSpPr>
        <p:spPr>
          <a:xfrm>
            <a:off x="3111500" y="4267200"/>
            <a:ext cx="5969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5" tooltip="https://venezuelanalysis.com/news/11511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6" tooltip="https://creativecommons.org/licenses/by-nc-nd/3.0/"/>
              </a:rPr>
              <a:t>CC BY-NC-ND</a:t>
            </a:r>
            <a:endParaRPr lang="en-US" sz="900"/>
          </a:p>
        </p:txBody>
      </p:sp>
      <p:sp>
        <p:nvSpPr>
          <p:cNvPr id="7" name="Rounded Rectangle 6">
            <a:hlinkClick r:id="rId7" action="ppaction://hlinksldjump"/>
            <a:extLst>
              <a:ext uri="{FF2B5EF4-FFF2-40B4-BE49-F238E27FC236}">
                <a16:creationId xmlns:a16="http://schemas.microsoft.com/office/drawing/2014/main" id="{5D10E9B4-470B-E545-A9A1-68D8CBC52D71}"/>
              </a:ext>
            </a:extLst>
          </p:cNvPr>
          <p:cNvSpPr/>
          <p:nvPr/>
        </p:nvSpPr>
        <p:spPr>
          <a:xfrm>
            <a:off x="1769423" y="4797631"/>
            <a:ext cx="3443845" cy="155566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Real</a:t>
            </a:r>
          </a:p>
        </p:txBody>
      </p:sp>
      <p:sp>
        <p:nvSpPr>
          <p:cNvPr id="8" name="Rounded Rectangle 7">
            <a:hlinkClick r:id="rId8" action="ppaction://hlinksldjump"/>
            <a:extLst>
              <a:ext uri="{FF2B5EF4-FFF2-40B4-BE49-F238E27FC236}">
                <a16:creationId xmlns:a16="http://schemas.microsoft.com/office/drawing/2014/main" id="{5551A75E-DC0C-3344-9BC1-AD4D7DD390F6}"/>
              </a:ext>
            </a:extLst>
          </p:cNvPr>
          <p:cNvSpPr/>
          <p:nvPr/>
        </p:nvSpPr>
        <p:spPr>
          <a:xfrm>
            <a:off x="6978732" y="4807032"/>
            <a:ext cx="3443845" cy="155566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Fake</a:t>
            </a:r>
          </a:p>
        </p:txBody>
      </p:sp>
    </p:spTree>
    <p:extLst>
      <p:ext uri="{BB962C8B-B14F-4D97-AF65-F5344CB8AC3E}">
        <p14:creationId xmlns:p14="http://schemas.microsoft.com/office/powerpoint/2010/main" val="19594757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A36D2-29C7-E847-B565-99AD0DC113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2E213F-D581-B749-BEF8-8C7D22CCB8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fake news because it is satirical.</a:t>
            </a:r>
          </a:p>
          <a:p>
            <a:r>
              <a:rPr lang="en-US" dirty="0"/>
              <a:t>Websites like the onion, while humorous, use fake news for entertainment.</a:t>
            </a:r>
          </a:p>
        </p:txBody>
      </p:sp>
      <p:sp>
        <p:nvSpPr>
          <p:cNvPr id="5" name="Rounded Rectangle 4">
            <a:hlinkClick r:id="rId2" action="ppaction://hlinksldjump"/>
            <a:extLst>
              <a:ext uri="{FF2B5EF4-FFF2-40B4-BE49-F238E27FC236}">
                <a16:creationId xmlns:a16="http://schemas.microsoft.com/office/drawing/2014/main" id="{D3AFF023-B0B2-BC48-B421-A70950853CB5}"/>
              </a:ext>
            </a:extLst>
          </p:cNvPr>
          <p:cNvSpPr/>
          <p:nvPr/>
        </p:nvSpPr>
        <p:spPr>
          <a:xfrm>
            <a:off x="4222667" y="4076700"/>
            <a:ext cx="3899065" cy="172538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Question 2</a:t>
            </a:r>
          </a:p>
        </p:txBody>
      </p:sp>
    </p:spTree>
    <p:extLst>
      <p:ext uri="{BB962C8B-B14F-4D97-AF65-F5344CB8AC3E}">
        <p14:creationId xmlns:p14="http://schemas.microsoft.com/office/powerpoint/2010/main" val="27101723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0FFF2-180B-F048-9487-0F034B75A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Incorrect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27225B-D26F-DD45-9904-FD5FEA2B5A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fake news because it is satirical.</a:t>
            </a:r>
          </a:p>
          <a:p>
            <a:r>
              <a:rPr lang="en-US" dirty="0"/>
              <a:t>Remember fake news can be used for entertainment like how the onion used this article for entertainment.</a:t>
            </a:r>
          </a:p>
        </p:txBody>
      </p:sp>
      <p:sp>
        <p:nvSpPr>
          <p:cNvPr id="4" name="Rounded Rectangle 3">
            <a:hlinkClick r:id="rId2" action="ppaction://hlinksldjump"/>
            <a:extLst>
              <a:ext uri="{FF2B5EF4-FFF2-40B4-BE49-F238E27FC236}">
                <a16:creationId xmlns:a16="http://schemas.microsoft.com/office/drawing/2014/main" id="{D911B673-4417-8C4F-802F-761750E305A3}"/>
              </a:ext>
            </a:extLst>
          </p:cNvPr>
          <p:cNvSpPr/>
          <p:nvPr/>
        </p:nvSpPr>
        <p:spPr>
          <a:xfrm>
            <a:off x="4222667" y="4076700"/>
            <a:ext cx="3899065" cy="172538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Question 2</a:t>
            </a:r>
          </a:p>
        </p:txBody>
      </p:sp>
    </p:spTree>
    <p:extLst>
      <p:ext uri="{BB962C8B-B14F-4D97-AF65-F5344CB8AC3E}">
        <p14:creationId xmlns:p14="http://schemas.microsoft.com/office/powerpoint/2010/main" val="25776082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70471-5A96-364C-AB7D-F85736DFD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" name="Content Placeholder 14" descr="A person in glasses looking at the camera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CBDE4FFE-839B-EA4C-A28F-2775C706F4C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3362107" y="685800"/>
            <a:ext cx="5467786" cy="3581400"/>
          </a:xfrm>
        </p:spPr>
      </p:pic>
      <p:sp>
        <p:nvSpPr>
          <p:cNvPr id="7" name="Rounded Rectangle 6">
            <a:hlinkClick r:id="rId6" action="ppaction://hlinksldjump"/>
            <a:extLst>
              <a:ext uri="{FF2B5EF4-FFF2-40B4-BE49-F238E27FC236}">
                <a16:creationId xmlns:a16="http://schemas.microsoft.com/office/drawing/2014/main" id="{5D10E9B4-470B-E545-A9A1-68D8CBC52D71}"/>
              </a:ext>
            </a:extLst>
          </p:cNvPr>
          <p:cNvSpPr/>
          <p:nvPr/>
        </p:nvSpPr>
        <p:spPr>
          <a:xfrm>
            <a:off x="1769423" y="4797631"/>
            <a:ext cx="3443845" cy="155566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Real</a:t>
            </a:r>
          </a:p>
        </p:txBody>
      </p:sp>
      <p:sp>
        <p:nvSpPr>
          <p:cNvPr id="8" name="Rounded Rectangle 7">
            <a:hlinkClick r:id="rId7" action="ppaction://hlinksldjump"/>
            <a:extLst>
              <a:ext uri="{FF2B5EF4-FFF2-40B4-BE49-F238E27FC236}">
                <a16:creationId xmlns:a16="http://schemas.microsoft.com/office/drawing/2014/main" id="{5551A75E-DC0C-3344-9BC1-AD4D7DD390F6}"/>
              </a:ext>
            </a:extLst>
          </p:cNvPr>
          <p:cNvSpPr/>
          <p:nvPr/>
        </p:nvSpPr>
        <p:spPr>
          <a:xfrm>
            <a:off x="6978732" y="4807032"/>
            <a:ext cx="3443845" cy="155566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Fake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F823574-57AB-6A42-AF32-187E51BE1837}"/>
              </a:ext>
            </a:extLst>
          </p:cNvPr>
          <p:cNvSpPr txBox="1"/>
          <p:nvPr/>
        </p:nvSpPr>
        <p:spPr>
          <a:xfrm>
            <a:off x="3362107" y="4262437"/>
            <a:ext cx="546778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5" tooltip="https://www.nagpurtoday.in/donate-to-this-mumbai-charity-as-wedding-gift-to-prince-harry-meghan-markle/04092051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8" tooltip="https://creativecommons.org/licenses/by-nc-sa/3.0/"/>
              </a:rPr>
              <a:t>CC BY-SA-NC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11121180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E31C1-62A1-C540-95DE-4A70B600F8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Contents</a:t>
            </a:r>
          </a:p>
        </p:txBody>
      </p:sp>
      <p:sp>
        <p:nvSpPr>
          <p:cNvPr id="4" name="Rounded Rectangle 3">
            <a:hlinkClick r:id="rId2" action="ppaction://hlinksldjump"/>
            <a:extLst>
              <a:ext uri="{FF2B5EF4-FFF2-40B4-BE49-F238E27FC236}">
                <a16:creationId xmlns:a16="http://schemas.microsoft.com/office/drawing/2014/main" id="{7572EE64-4A90-A34C-B961-75527C8EB6FA}"/>
              </a:ext>
            </a:extLst>
          </p:cNvPr>
          <p:cNvSpPr/>
          <p:nvPr/>
        </p:nvSpPr>
        <p:spPr>
          <a:xfrm>
            <a:off x="6248400" y="2228850"/>
            <a:ext cx="4724400" cy="11430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Fake</a:t>
            </a:r>
            <a:r>
              <a:rPr lang="en-US" dirty="0"/>
              <a:t> </a:t>
            </a:r>
            <a:r>
              <a:rPr lang="en-US" sz="3000" dirty="0"/>
              <a:t>News</a:t>
            </a:r>
          </a:p>
        </p:txBody>
      </p:sp>
      <p:sp>
        <p:nvSpPr>
          <p:cNvPr id="6" name="Rounded Rectangle 5">
            <a:hlinkClick r:id="rId3" action="ppaction://hlinksldjump"/>
            <a:extLst>
              <a:ext uri="{FF2B5EF4-FFF2-40B4-BE49-F238E27FC236}">
                <a16:creationId xmlns:a16="http://schemas.microsoft.com/office/drawing/2014/main" id="{A49E3E44-1644-6F4E-9472-29BCE4934FE6}"/>
              </a:ext>
            </a:extLst>
          </p:cNvPr>
          <p:cNvSpPr/>
          <p:nvPr/>
        </p:nvSpPr>
        <p:spPr>
          <a:xfrm>
            <a:off x="1371600" y="3571877"/>
            <a:ext cx="4724400" cy="11430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Research Using the CRAAP Model</a:t>
            </a:r>
          </a:p>
        </p:txBody>
      </p:sp>
      <p:sp>
        <p:nvSpPr>
          <p:cNvPr id="7" name="Rounded Rectangle 6">
            <a:hlinkClick r:id="rId4" action="ppaction://hlinksldjump"/>
            <a:extLst>
              <a:ext uri="{FF2B5EF4-FFF2-40B4-BE49-F238E27FC236}">
                <a16:creationId xmlns:a16="http://schemas.microsoft.com/office/drawing/2014/main" id="{E83ACE43-058C-4F44-97F7-136523D21445}"/>
              </a:ext>
            </a:extLst>
          </p:cNvPr>
          <p:cNvSpPr/>
          <p:nvPr/>
        </p:nvSpPr>
        <p:spPr>
          <a:xfrm>
            <a:off x="6248400" y="3543301"/>
            <a:ext cx="4724400" cy="11430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Fake News Activity</a:t>
            </a:r>
          </a:p>
        </p:txBody>
      </p:sp>
      <p:sp>
        <p:nvSpPr>
          <p:cNvPr id="8" name="Rounded Rectangle 7">
            <a:hlinkClick r:id="rId5" action="ppaction://hlinksldjump"/>
            <a:extLst>
              <a:ext uri="{FF2B5EF4-FFF2-40B4-BE49-F238E27FC236}">
                <a16:creationId xmlns:a16="http://schemas.microsoft.com/office/drawing/2014/main" id="{D41B8642-4A56-3F43-8013-0FDFC56F3608}"/>
              </a:ext>
            </a:extLst>
          </p:cNvPr>
          <p:cNvSpPr/>
          <p:nvPr/>
        </p:nvSpPr>
        <p:spPr>
          <a:xfrm>
            <a:off x="1371600" y="4857752"/>
            <a:ext cx="4724400" cy="11430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Source Reliability Activity</a:t>
            </a:r>
          </a:p>
        </p:txBody>
      </p:sp>
      <p:sp>
        <p:nvSpPr>
          <p:cNvPr id="9" name="Rounded Rectangle 8">
            <a:hlinkClick r:id="rId6" action="ppaction://hlinksldjump"/>
            <a:extLst>
              <a:ext uri="{FF2B5EF4-FFF2-40B4-BE49-F238E27FC236}">
                <a16:creationId xmlns:a16="http://schemas.microsoft.com/office/drawing/2014/main" id="{7190D448-2520-0246-939C-824A77CE2789}"/>
              </a:ext>
            </a:extLst>
          </p:cNvPr>
          <p:cNvSpPr/>
          <p:nvPr/>
        </p:nvSpPr>
        <p:spPr>
          <a:xfrm>
            <a:off x="6248400" y="4857752"/>
            <a:ext cx="4724400" cy="11430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Final Questions</a:t>
            </a:r>
          </a:p>
        </p:txBody>
      </p:sp>
      <p:sp>
        <p:nvSpPr>
          <p:cNvPr id="13" name="Rounded Rectangle 12">
            <a:hlinkClick r:id="rId7" action="ppaction://hlinksldjump"/>
            <a:extLst>
              <a:ext uri="{FF2B5EF4-FFF2-40B4-BE49-F238E27FC236}">
                <a16:creationId xmlns:a16="http://schemas.microsoft.com/office/drawing/2014/main" id="{3C4529A5-610E-624E-8123-584D65EC3206}"/>
              </a:ext>
            </a:extLst>
          </p:cNvPr>
          <p:cNvSpPr/>
          <p:nvPr/>
        </p:nvSpPr>
        <p:spPr>
          <a:xfrm>
            <a:off x="1371600" y="2228850"/>
            <a:ext cx="4724400" cy="1143000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First Slide</a:t>
            </a:r>
          </a:p>
        </p:txBody>
      </p:sp>
    </p:spTree>
    <p:extLst>
      <p:ext uri="{BB962C8B-B14F-4D97-AF65-F5344CB8AC3E}">
        <p14:creationId xmlns:p14="http://schemas.microsoft.com/office/powerpoint/2010/main" val="79565724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D79CA-FEE7-BF45-BF00-B97DE7FAA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CB7DEA-56A3-A14D-80CB-3D888F4309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article is fake because it relies on a misleading headline.</a:t>
            </a:r>
          </a:p>
          <a:p>
            <a:r>
              <a:rPr lang="en-US" dirty="0"/>
              <a:t>Sources like National Enquire rely heavily on this to bring in views through clickbait.</a:t>
            </a:r>
          </a:p>
        </p:txBody>
      </p:sp>
      <p:sp>
        <p:nvSpPr>
          <p:cNvPr id="4" name="Rounded Rectangle 3">
            <a:hlinkClick r:id="rId2" action="ppaction://hlinksldjump"/>
            <a:extLst>
              <a:ext uri="{FF2B5EF4-FFF2-40B4-BE49-F238E27FC236}">
                <a16:creationId xmlns:a16="http://schemas.microsoft.com/office/drawing/2014/main" id="{EED83E1E-56FF-0549-A418-A967EB2AABC9}"/>
              </a:ext>
            </a:extLst>
          </p:cNvPr>
          <p:cNvSpPr/>
          <p:nvPr/>
        </p:nvSpPr>
        <p:spPr>
          <a:xfrm>
            <a:off x="4146467" y="4076700"/>
            <a:ext cx="3899065" cy="172538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Question 3</a:t>
            </a:r>
          </a:p>
        </p:txBody>
      </p:sp>
    </p:spTree>
    <p:extLst>
      <p:ext uri="{BB962C8B-B14F-4D97-AF65-F5344CB8AC3E}">
        <p14:creationId xmlns:p14="http://schemas.microsoft.com/office/powerpoint/2010/main" val="22114895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1A7077-F709-6A47-B640-FE87A3E304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Incorrect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2258F2-042F-284F-AA15-AE874A2A17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article is fake because it relies on a misleading headline.</a:t>
            </a:r>
          </a:p>
          <a:p>
            <a:r>
              <a:rPr lang="en-US" dirty="0"/>
              <a:t>Sources like National Enquire rely heavily on this to bring in views through clickbait.</a:t>
            </a:r>
          </a:p>
          <a:p>
            <a:endParaRPr lang="en-US" dirty="0"/>
          </a:p>
        </p:txBody>
      </p:sp>
      <p:sp>
        <p:nvSpPr>
          <p:cNvPr id="4" name="Rounded Rectangle 3">
            <a:hlinkClick r:id="rId2" action="ppaction://hlinksldjump"/>
            <a:extLst>
              <a:ext uri="{FF2B5EF4-FFF2-40B4-BE49-F238E27FC236}">
                <a16:creationId xmlns:a16="http://schemas.microsoft.com/office/drawing/2014/main" id="{D83CA90F-1C6D-A94F-AC35-41B672B57E05}"/>
              </a:ext>
            </a:extLst>
          </p:cNvPr>
          <p:cNvSpPr/>
          <p:nvPr/>
        </p:nvSpPr>
        <p:spPr>
          <a:xfrm>
            <a:off x="4222667" y="4076700"/>
            <a:ext cx="3899065" cy="172538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Question 3</a:t>
            </a:r>
          </a:p>
        </p:txBody>
      </p:sp>
    </p:spTree>
    <p:extLst>
      <p:ext uri="{BB962C8B-B14F-4D97-AF65-F5344CB8AC3E}">
        <p14:creationId xmlns:p14="http://schemas.microsoft.com/office/powerpoint/2010/main" val="32080532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70471-5A96-364C-AB7D-F85736DFD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 descr="A close up of a logo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97085B5F-F2D7-DE40-A84B-E1CA704E1C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225179" y="874069"/>
            <a:ext cx="3741641" cy="3581400"/>
          </a:xfrm>
        </p:spPr>
      </p:pic>
      <p:sp>
        <p:nvSpPr>
          <p:cNvPr id="7" name="Rounded Rectangle 6">
            <a:hlinkClick r:id="rId6" action="ppaction://hlinksldjump"/>
            <a:extLst>
              <a:ext uri="{FF2B5EF4-FFF2-40B4-BE49-F238E27FC236}">
                <a16:creationId xmlns:a16="http://schemas.microsoft.com/office/drawing/2014/main" id="{5D10E9B4-470B-E545-A9A1-68D8CBC52D71}"/>
              </a:ext>
            </a:extLst>
          </p:cNvPr>
          <p:cNvSpPr/>
          <p:nvPr/>
        </p:nvSpPr>
        <p:spPr>
          <a:xfrm>
            <a:off x="1769423" y="4797631"/>
            <a:ext cx="3443845" cy="155566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Real</a:t>
            </a:r>
          </a:p>
        </p:txBody>
      </p:sp>
      <p:sp>
        <p:nvSpPr>
          <p:cNvPr id="8" name="Rounded Rectangle 7">
            <a:hlinkClick r:id="rId7" action="ppaction://hlinksldjump"/>
            <a:extLst>
              <a:ext uri="{FF2B5EF4-FFF2-40B4-BE49-F238E27FC236}">
                <a16:creationId xmlns:a16="http://schemas.microsoft.com/office/drawing/2014/main" id="{5551A75E-DC0C-3344-9BC1-AD4D7DD390F6}"/>
              </a:ext>
            </a:extLst>
          </p:cNvPr>
          <p:cNvSpPr/>
          <p:nvPr/>
        </p:nvSpPr>
        <p:spPr>
          <a:xfrm>
            <a:off x="6978732" y="4807032"/>
            <a:ext cx="3443845" cy="155566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Fake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42B2E1-5191-D94D-843F-C04DB2BD911B}"/>
              </a:ext>
            </a:extLst>
          </p:cNvPr>
          <p:cNvSpPr txBox="1"/>
          <p:nvPr/>
        </p:nvSpPr>
        <p:spPr>
          <a:xfrm>
            <a:off x="4225179" y="4455469"/>
            <a:ext cx="374164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5" tooltip="http://silvergryphon8.deviantart.com/art/Brain-In-Blue-167071714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8" tooltip="https://creativecommons.org/licenses/by-sa/3.0/"/>
              </a:rPr>
              <a:t>CC BY-SA</a:t>
            </a:r>
            <a:endParaRPr lang="en-US" sz="900" dirty="0"/>
          </a:p>
        </p:txBody>
      </p:sp>
    </p:spTree>
    <p:extLst>
      <p:ext uri="{BB962C8B-B14F-4D97-AF65-F5344CB8AC3E}">
        <p14:creationId xmlns:p14="http://schemas.microsoft.com/office/powerpoint/2010/main" val="25454125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7D6CF-7E5E-A549-8D11-51904B4C9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013C25-299B-1144-B3D2-197C64DA44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source is real because it does not rely on tactics used for fake news.</a:t>
            </a:r>
          </a:p>
        </p:txBody>
      </p:sp>
      <p:sp>
        <p:nvSpPr>
          <p:cNvPr id="4" name="Rounded Rectangle 3">
            <a:hlinkClick r:id="rId2" action="ppaction://hlinksldjump"/>
            <a:extLst>
              <a:ext uri="{FF2B5EF4-FFF2-40B4-BE49-F238E27FC236}">
                <a16:creationId xmlns:a16="http://schemas.microsoft.com/office/drawing/2014/main" id="{80FBF3BF-510D-1A4A-8187-7852E432DF5C}"/>
              </a:ext>
            </a:extLst>
          </p:cNvPr>
          <p:cNvSpPr/>
          <p:nvPr/>
        </p:nvSpPr>
        <p:spPr>
          <a:xfrm>
            <a:off x="4222667" y="4076700"/>
            <a:ext cx="3899065" cy="172538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Question 4</a:t>
            </a:r>
          </a:p>
        </p:txBody>
      </p:sp>
    </p:spTree>
    <p:extLst>
      <p:ext uri="{BB962C8B-B14F-4D97-AF65-F5344CB8AC3E}">
        <p14:creationId xmlns:p14="http://schemas.microsoft.com/office/powerpoint/2010/main" val="15305283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81D247-D547-334F-BED1-32747666A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Incorrect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BD816C-FE7C-E54B-9FDF-DAF0A4DCCC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source is real because it does not rely on tactics used for fake news.</a:t>
            </a:r>
          </a:p>
          <a:p>
            <a:endParaRPr lang="en-US" dirty="0"/>
          </a:p>
        </p:txBody>
      </p:sp>
      <p:sp>
        <p:nvSpPr>
          <p:cNvPr id="4" name="Rounded Rectangle 3">
            <a:hlinkClick r:id="rId2" action="ppaction://hlinksldjump"/>
            <a:extLst>
              <a:ext uri="{FF2B5EF4-FFF2-40B4-BE49-F238E27FC236}">
                <a16:creationId xmlns:a16="http://schemas.microsoft.com/office/drawing/2014/main" id="{81FB31ED-1CB4-594D-A5CE-202E62A1EC79}"/>
              </a:ext>
            </a:extLst>
          </p:cNvPr>
          <p:cNvSpPr/>
          <p:nvPr/>
        </p:nvSpPr>
        <p:spPr>
          <a:xfrm>
            <a:off x="4222667" y="4076700"/>
            <a:ext cx="3899065" cy="172538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Question 4</a:t>
            </a:r>
          </a:p>
        </p:txBody>
      </p:sp>
    </p:spTree>
    <p:extLst>
      <p:ext uri="{BB962C8B-B14F-4D97-AF65-F5344CB8AC3E}">
        <p14:creationId xmlns:p14="http://schemas.microsoft.com/office/powerpoint/2010/main" val="388931258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70471-5A96-364C-AB7D-F85736DFD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" name="Content Placeholder 14" descr="A screenshot of a cell phone screen with text&#10;&#10;Description automatically generated">
            <a:extLst>
              <a:ext uri="{FF2B5EF4-FFF2-40B4-BE49-F238E27FC236}">
                <a16:creationId xmlns:a16="http://schemas.microsoft.com/office/drawing/2014/main" id="{60BFC8C4-AB34-D542-B69B-C82C71AFCBC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611627" y="914400"/>
            <a:ext cx="5121146" cy="3581400"/>
          </a:xfrm>
        </p:spPr>
      </p:pic>
      <p:sp>
        <p:nvSpPr>
          <p:cNvPr id="7" name="Rounded Rectangle 6">
            <a:hlinkClick r:id="rId4" action="ppaction://hlinksldjump"/>
            <a:extLst>
              <a:ext uri="{FF2B5EF4-FFF2-40B4-BE49-F238E27FC236}">
                <a16:creationId xmlns:a16="http://schemas.microsoft.com/office/drawing/2014/main" id="{5D10E9B4-470B-E545-A9A1-68D8CBC52D71}"/>
              </a:ext>
            </a:extLst>
          </p:cNvPr>
          <p:cNvSpPr/>
          <p:nvPr/>
        </p:nvSpPr>
        <p:spPr>
          <a:xfrm>
            <a:off x="1769423" y="4797631"/>
            <a:ext cx="3443845" cy="155566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Real</a:t>
            </a:r>
          </a:p>
        </p:txBody>
      </p:sp>
      <p:sp>
        <p:nvSpPr>
          <p:cNvPr id="8" name="Rounded Rectangle 7">
            <a:hlinkClick r:id="rId5" action="ppaction://hlinksldjump"/>
            <a:extLst>
              <a:ext uri="{FF2B5EF4-FFF2-40B4-BE49-F238E27FC236}">
                <a16:creationId xmlns:a16="http://schemas.microsoft.com/office/drawing/2014/main" id="{5551A75E-DC0C-3344-9BC1-AD4D7DD390F6}"/>
              </a:ext>
            </a:extLst>
          </p:cNvPr>
          <p:cNvSpPr/>
          <p:nvPr/>
        </p:nvSpPr>
        <p:spPr>
          <a:xfrm>
            <a:off x="6978732" y="4807032"/>
            <a:ext cx="3443845" cy="155566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Fake</a:t>
            </a:r>
          </a:p>
        </p:txBody>
      </p:sp>
    </p:spTree>
    <p:extLst>
      <p:ext uri="{BB962C8B-B14F-4D97-AF65-F5344CB8AC3E}">
        <p14:creationId xmlns:p14="http://schemas.microsoft.com/office/powerpoint/2010/main" val="35551821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EFD6F-452C-6249-9AF3-B8023CC5C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46B931-8342-7346-A205-125AA147C7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Social media post can be fake news because of the rapid and untrue information that occurs from social media.</a:t>
            </a:r>
          </a:p>
          <a:p>
            <a:r>
              <a:rPr lang="en-US" dirty="0"/>
              <a:t>They rely on fake news to receive likes, shares, and comments.</a:t>
            </a:r>
          </a:p>
        </p:txBody>
      </p:sp>
      <p:sp>
        <p:nvSpPr>
          <p:cNvPr id="5" name="Rounded Rectangle 4">
            <a:hlinkClick r:id="rId2" action="ppaction://hlinksldjump"/>
            <a:extLst>
              <a:ext uri="{FF2B5EF4-FFF2-40B4-BE49-F238E27FC236}">
                <a16:creationId xmlns:a16="http://schemas.microsoft.com/office/drawing/2014/main" id="{9AA12297-8B3C-1749-8262-A9AEA6ECEBAE}"/>
              </a:ext>
            </a:extLst>
          </p:cNvPr>
          <p:cNvSpPr/>
          <p:nvPr/>
        </p:nvSpPr>
        <p:spPr>
          <a:xfrm>
            <a:off x="4222667" y="4076700"/>
            <a:ext cx="3899065" cy="172538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Question 5</a:t>
            </a:r>
          </a:p>
        </p:txBody>
      </p:sp>
    </p:spTree>
    <p:extLst>
      <p:ext uri="{BB962C8B-B14F-4D97-AF65-F5344CB8AC3E}">
        <p14:creationId xmlns:p14="http://schemas.microsoft.com/office/powerpoint/2010/main" val="35239704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DEFD6F-452C-6249-9AF3-B8023CC5C4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Incorrect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46B931-8342-7346-A205-125AA147C7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Social media post can be fake news because of the rapid and untrue information that occurs from social media.</a:t>
            </a:r>
          </a:p>
          <a:p>
            <a:r>
              <a:rPr lang="en-US" dirty="0"/>
              <a:t>They rely on fake news to receive likes, shares, and comments.</a:t>
            </a:r>
          </a:p>
        </p:txBody>
      </p:sp>
      <p:sp>
        <p:nvSpPr>
          <p:cNvPr id="5" name="Rounded Rectangle 4">
            <a:hlinkClick r:id="rId2" action="ppaction://hlinksldjump"/>
            <a:extLst>
              <a:ext uri="{FF2B5EF4-FFF2-40B4-BE49-F238E27FC236}">
                <a16:creationId xmlns:a16="http://schemas.microsoft.com/office/drawing/2014/main" id="{9AA12297-8B3C-1749-8262-A9AEA6ECEBAE}"/>
              </a:ext>
            </a:extLst>
          </p:cNvPr>
          <p:cNvSpPr/>
          <p:nvPr/>
        </p:nvSpPr>
        <p:spPr>
          <a:xfrm>
            <a:off x="4222667" y="4076700"/>
            <a:ext cx="3899065" cy="172538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Question 5</a:t>
            </a:r>
          </a:p>
        </p:txBody>
      </p:sp>
    </p:spTree>
    <p:extLst>
      <p:ext uri="{BB962C8B-B14F-4D97-AF65-F5344CB8AC3E}">
        <p14:creationId xmlns:p14="http://schemas.microsoft.com/office/powerpoint/2010/main" val="26337886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B70471-5A96-364C-AB7D-F85736DFD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" name="Content Placeholder 9" descr="A picture containing newspaper, text, photo, indoor&#10;&#10;Description automatically generated">
            <a:extLst>
              <a:ext uri="{FF2B5EF4-FFF2-40B4-BE49-F238E27FC236}">
                <a16:creationId xmlns:a16="http://schemas.microsoft.com/office/drawing/2014/main" id="{430D6A5A-8A08-B244-A37F-B932ECDFA05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4551009" y="736518"/>
            <a:ext cx="3089981" cy="3581400"/>
          </a:xfrm>
        </p:spPr>
      </p:pic>
      <p:sp>
        <p:nvSpPr>
          <p:cNvPr id="7" name="Rounded Rectangle 6">
            <a:hlinkClick r:id="rId4" action="ppaction://hlinksldjump"/>
            <a:extLst>
              <a:ext uri="{FF2B5EF4-FFF2-40B4-BE49-F238E27FC236}">
                <a16:creationId xmlns:a16="http://schemas.microsoft.com/office/drawing/2014/main" id="{5D10E9B4-470B-E545-A9A1-68D8CBC52D71}"/>
              </a:ext>
            </a:extLst>
          </p:cNvPr>
          <p:cNvSpPr/>
          <p:nvPr/>
        </p:nvSpPr>
        <p:spPr>
          <a:xfrm>
            <a:off x="1769423" y="4797631"/>
            <a:ext cx="3443845" cy="155566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Real</a:t>
            </a:r>
          </a:p>
        </p:txBody>
      </p:sp>
      <p:sp>
        <p:nvSpPr>
          <p:cNvPr id="8" name="Rounded Rectangle 7">
            <a:hlinkClick r:id="rId5" action="ppaction://hlinksldjump"/>
            <a:extLst>
              <a:ext uri="{FF2B5EF4-FFF2-40B4-BE49-F238E27FC236}">
                <a16:creationId xmlns:a16="http://schemas.microsoft.com/office/drawing/2014/main" id="{5551A75E-DC0C-3344-9BC1-AD4D7DD390F6}"/>
              </a:ext>
            </a:extLst>
          </p:cNvPr>
          <p:cNvSpPr/>
          <p:nvPr/>
        </p:nvSpPr>
        <p:spPr>
          <a:xfrm>
            <a:off x="6978732" y="4807032"/>
            <a:ext cx="3443845" cy="155566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Fake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17E1B87-6969-2947-82FF-47669C139088}"/>
              </a:ext>
            </a:extLst>
          </p:cNvPr>
          <p:cNvSpPr txBox="1"/>
          <p:nvPr/>
        </p:nvSpPr>
        <p:spPr>
          <a:xfrm>
            <a:off x="4551010" y="4317918"/>
            <a:ext cx="296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>
                <a:hlinkClick r:id="rId3" tooltip="http://nottonyharrison.deviantart.com/art/National-Enquirer-Iron-Man-and-Hawkeye-s-SECRET-381461311"/>
              </a:rPr>
              <a:t>This Photo</a:t>
            </a:r>
            <a:r>
              <a:rPr lang="en-US" sz="900"/>
              <a:t> by Unknown Author is licensed under </a:t>
            </a:r>
            <a:r>
              <a:rPr lang="en-US" sz="900">
                <a:hlinkClick r:id="rId6" tooltip="https://creativecommons.org/licenses/by-nc-nd/3.0/"/>
              </a:rPr>
              <a:t>CC BY-NC-ND</a:t>
            </a:r>
            <a:endParaRPr lang="en-US" sz="900"/>
          </a:p>
        </p:txBody>
      </p:sp>
    </p:spTree>
    <p:extLst>
      <p:ext uri="{BB962C8B-B14F-4D97-AF65-F5344CB8AC3E}">
        <p14:creationId xmlns:p14="http://schemas.microsoft.com/office/powerpoint/2010/main" val="60079115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DB807D-0DBB-3944-8D31-C8F895E37E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0E8D27-1613-A44C-A5B0-CD5098EDF0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fake because it creates fake news for profit.</a:t>
            </a:r>
          </a:p>
          <a:p>
            <a:r>
              <a:rPr lang="en-US" dirty="0"/>
              <a:t>Newspapers like National Enquirer rely on fake news to entertain and create a profit.</a:t>
            </a:r>
          </a:p>
          <a:p>
            <a:endParaRPr lang="en-US" dirty="0"/>
          </a:p>
        </p:txBody>
      </p:sp>
      <p:sp>
        <p:nvSpPr>
          <p:cNvPr id="4" name="Rounded Rectangle 3">
            <a:hlinkClick r:id="rId2" action="ppaction://hlinksldjump"/>
            <a:extLst>
              <a:ext uri="{FF2B5EF4-FFF2-40B4-BE49-F238E27FC236}">
                <a16:creationId xmlns:a16="http://schemas.microsoft.com/office/drawing/2014/main" id="{7C597767-A223-6241-BBFB-856A97F0A9CC}"/>
              </a:ext>
            </a:extLst>
          </p:cNvPr>
          <p:cNvSpPr/>
          <p:nvPr/>
        </p:nvSpPr>
        <p:spPr>
          <a:xfrm>
            <a:off x="4222667" y="4076700"/>
            <a:ext cx="3899065" cy="172538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2</a:t>
            </a:r>
            <a:r>
              <a:rPr lang="en-US" sz="6000" baseline="30000" dirty="0"/>
              <a:t>nd</a:t>
            </a:r>
            <a:r>
              <a:rPr lang="en-US" sz="6000" dirty="0"/>
              <a:t> Activity</a:t>
            </a:r>
          </a:p>
        </p:txBody>
      </p:sp>
    </p:spTree>
    <p:extLst>
      <p:ext uri="{BB962C8B-B14F-4D97-AF65-F5344CB8AC3E}">
        <p14:creationId xmlns:p14="http://schemas.microsoft.com/office/powerpoint/2010/main" val="701849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CABD2-625C-154A-9515-ACC76C2BBA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Standard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EC507-1B8B-6048-A545-85716D88684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ISTE 3a </a:t>
            </a:r>
          </a:p>
          <a:p>
            <a:r>
              <a:rPr lang="en-US" dirty="0"/>
              <a:t>Students plan and employ effective research strategies to locate information and other resources for their intellectual or creative pursuits.</a:t>
            </a:r>
          </a:p>
          <a:p>
            <a:r>
              <a:rPr lang="en-US" dirty="0"/>
              <a:t>ISTE 3b</a:t>
            </a:r>
          </a:p>
          <a:p>
            <a:r>
              <a:rPr lang="en-US" dirty="0"/>
              <a:t>Students evaluate the accuracy, perspective, credibility and relevance of information, media, data or other resources.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368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5A3DE-10E0-6449-A21E-C5DF6A07A6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Incorrect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2A562E-E0B8-434D-AD11-1681D89E1D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fake because it creates fake news for profit.</a:t>
            </a:r>
          </a:p>
          <a:p>
            <a:r>
              <a:rPr lang="en-US" dirty="0"/>
              <a:t>Newspapers like National Enquirer rely on fake news to entertain and create a profit.</a:t>
            </a:r>
          </a:p>
          <a:p>
            <a:endParaRPr lang="en-US" dirty="0"/>
          </a:p>
        </p:txBody>
      </p:sp>
      <p:sp>
        <p:nvSpPr>
          <p:cNvPr id="4" name="Rounded Rectangle 3">
            <a:hlinkClick r:id="rId2" action="ppaction://hlinksldjump"/>
            <a:extLst>
              <a:ext uri="{FF2B5EF4-FFF2-40B4-BE49-F238E27FC236}">
                <a16:creationId xmlns:a16="http://schemas.microsoft.com/office/drawing/2014/main" id="{9802453E-17E2-A340-9B2B-2E8A7B7F6CCF}"/>
              </a:ext>
            </a:extLst>
          </p:cNvPr>
          <p:cNvSpPr/>
          <p:nvPr/>
        </p:nvSpPr>
        <p:spPr>
          <a:xfrm>
            <a:off x="4222667" y="4076700"/>
            <a:ext cx="3899065" cy="172538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2</a:t>
            </a:r>
            <a:r>
              <a:rPr lang="en-US" sz="6000" baseline="30000" dirty="0"/>
              <a:t>nd</a:t>
            </a:r>
            <a:r>
              <a:rPr lang="en-US" sz="6000" dirty="0"/>
              <a:t> Activity</a:t>
            </a:r>
          </a:p>
        </p:txBody>
      </p:sp>
    </p:spTree>
    <p:extLst>
      <p:ext uri="{BB962C8B-B14F-4D97-AF65-F5344CB8AC3E}">
        <p14:creationId xmlns:p14="http://schemas.microsoft.com/office/powerpoint/2010/main" val="42035058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B6FFE-86B9-054F-A145-45017526FD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Source Reliability Activity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7DB1136-769F-D04E-9886-007347BEC4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You are doing a research paper on ducks. Click the Images to view the source. Say whether it is reliable or unreliable.</a:t>
            </a:r>
          </a:p>
        </p:txBody>
      </p:sp>
    </p:spTree>
    <p:extLst>
      <p:ext uri="{BB962C8B-B14F-4D97-AF65-F5344CB8AC3E}">
        <p14:creationId xmlns:p14="http://schemas.microsoft.com/office/powerpoint/2010/main" val="374194484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937DF-7CD3-B54C-9585-1DD3AC4857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duck in the water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479D2960-DDB3-844B-AAE2-372FAB9C24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203874" y="1428750"/>
            <a:ext cx="3784252" cy="2529142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BB6FFB4-A12C-3741-A030-B01099151E51}"/>
              </a:ext>
            </a:extLst>
          </p:cNvPr>
          <p:cNvSpPr txBox="1"/>
          <p:nvPr/>
        </p:nvSpPr>
        <p:spPr>
          <a:xfrm>
            <a:off x="4203874" y="3957892"/>
            <a:ext cx="378425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5" tooltip="http://en.wikipedia.org/wiki/File:Male_mallard_duck_2.jpg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6" tooltip="https://creativecommons.org/licenses/by-sa/3.0/"/>
              </a:rPr>
              <a:t>CC BY-SA</a:t>
            </a:r>
            <a:endParaRPr lang="en-US" sz="900" dirty="0"/>
          </a:p>
        </p:txBody>
      </p:sp>
      <p:sp>
        <p:nvSpPr>
          <p:cNvPr id="7" name="Rounded Rectangle 6">
            <a:hlinkClick r:id="rId7" action="ppaction://hlinksldjump"/>
            <a:extLst>
              <a:ext uri="{FF2B5EF4-FFF2-40B4-BE49-F238E27FC236}">
                <a16:creationId xmlns:a16="http://schemas.microsoft.com/office/drawing/2014/main" id="{A9CD805C-F51C-9F49-95CA-CFFB08B6351B}"/>
              </a:ext>
            </a:extLst>
          </p:cNvPr>
          <p:cNvSpPr/>
          <p:nvPr/>
        </p:nvSpPr>
        <p:spPr>
          <a:xfrm>
            <a:off x="1769423" y="4701096"/>
            <a:ext cx="3784252" cy="167639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Reliable</a:t>
            </a:r>
          </a:p>
        </p:txBody>
      </p:sp>
      <p:sp>
        <p:nvSpPr>
          <p:cNvPr id="8" name="Rounded Rectangle 7">
            <a:hlinkClick r:id="rId8" action="ppaction://hlinksldjump"/>
            <a:extLst>
              <a:ext uri="{FF2B5EF4-FFF2-40B4-BE49-F238E27FC236}">
                <a16:creationId xmlns:a16="http://schemas.microsoft.com/office/drawing/2014/main" id="{786A3EB8-4E2D-0549-8382-D46EF7FC5155}"/>
              </a:ext>
            </a:extLst>
          </p:cNvPr>
          <p:cNvSpPr/>
          <p:nvPr/>
        </p:nvSpPr>
        <p:spPr>
          <a:xfrm>
            <a:off x="6978732" y="4710497"/>
            <a:ext cx="3784252" cy="1676399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Unreliable</a:t>
            </a:r>
          </a:p>
        </p:txBody>
      </p:sp>
    </p:spTree>
    <p:extLst>
      <p:ext uri="{BB962C8B-B14F-4D97-AF65-F5344CB8AC3E}">
        <p14:creationId xmlns:p14="http://schemas.microsoft.com/office/powerpoint/2010/main" val="179125065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1424E-667B-D74A-86FF-4F040E10B0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174CA0-B439-304C-8686-F65F811849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a reliable source because it follows the CRAPP model.</a:t>
            </a:r>
          </a:p>
        </p:txBody>
      </p:sp>
      <p:sp>
        <p:nvSpPr>
          <p:cNvPr id="4" name="Rounded Rectangle 3">
            <a:hlinkClick r:id="rId2" action="ppaction://hlinksldjump"/>
            <a:extLst>
              <a:ext uri="{FF2B5EF4-FFF2-40B4-BE49-F238E27FC236}">
                <a16:creationId xmlns:a16="http://schemas.microsoft.com/office/drawing/2014/main" id="{C5F62309-7DAC-5542-8482-32A6D14DEAF6}"/>
              </a:ext>
            </a:extLst>
          </p:cNvPr>
          <p:cNvSpPr/>
          <p:nvPr/>
        </p:nvSpPr>
        <p:spPr>
          <a:xfrm>
            <a:off x="4222667" y="4076700"/>
            <a:ext cx="3899065" cy="172538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Question 2</a:t>
            </a:r>
          </a:p>
        </p:txBody>
      </p:sp>
    </p:spTree>
    <p:extLst>
      <p:ext uri="{BB962C8B-B14F-4D97-AF65-F5344CB8AC3E}">
        <p14:creationId xmlns:p14="http://schemas.microsoft.com/office/powerpoint/2010/main" val="255245834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CFC7B1-5BE3-E341-B80E-21976E314A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Incorrect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41B153-9889-ED40-8425-3D27D5585C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Remember to use the CRAPP model to gauge the reliability of sources.</a:t>
            </a:r>
          </a:p>
          <a:p>
            <a:r>
              <a:rPr lang="en-US" dirty="0"/>
              <a:t>This source would be considered reliable because of the host website’s credentials.</a:t>
            </a:r>
          </a:p>
        </p:txBody>
      </p:sp>
      <p:sp>
        <p:nvSpPr>
          <p:cNvPr id="4" name="Rounded Rectangle 3">
            <a:hlinkClick r:id="rId2" action="ppaction://hlinksldjump"/>
            <a:extLst>
              <a:ext uri="{FF2B5EF4-FFF2-40B4-BE49-F238E27FC236}">
                <a16:creationId xmlns:a16="http://schemas.microsoft.com/office/drawing/2014/main" id="{CB742A5E-49BE-7145-94BB-58A80477B584}"/>
              </a:ext>
            </a:extLst>
          </p:cNvPr>
          <p:cNvSpPr/>
          <p:nvPr/>
        </p:nvSpPr>
        <p:spPr>
          <a:xfrm>
            <a:off x="4222667" y="4076700"/>
            <a:ext cx="3899065" cy="172538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Question 2</a:t>
            </a:r>
          </a:p>
        </p:txBody>
      </p:sp>
    </p:spTree>
    <p:extLst>
      <p:ext uri="{BB962C8B-B14F-4D97-AF65-F5344CB8AC3E}">
        <p14:creationId xmlns:p14="http://schemas.microsoft.com/office/powerpoint/2010/main" val="12812617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86996A-AF46-E743-B79E-BF7B752076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hlinkClick r:id="rId3"/>
            <a:extLst>
              <a:ext uri="{FF2B5EF4-FFF2-40B4-BE49-F238E27FC236}">
                <a16:creationId xmlns:a16="http://schemas.microsoft.com/office/drawing/2014/main" id="{EAAC47AF-7AF7-4B46-B198-23DB8E34C5E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710112" y="1407468"/>
            <a:ext cx="2924175" cy="292417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06E8884-7785-B447-BE3B-12CA59A6300E}"/>
              </a:ext>
            </a:extLst>
          </p:cNvPr>
          <p:cNvSpPr txBox="1"/>
          <p:nvPr/>
        </p:nvSpPr>
        <p:spPr>
          <a:xfrm>
            <a:off x="4710112" y="4331643"/>
            <a:ext cx="3581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5" tooltip="http://commons.wikimedia.org/wiki/File:White_domesticated_duck,_stretching.jpg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6" tooltip="https://creativecommons.org/licenses/by-sa/3.0/"/>
              </a:rPr>
              <a:t>CC BY-SA</a:t>
            </a:r>
            <a:endParaRPr lang="en-US" sz="900" dirty="0"/>
          </a:p>
        </p:txBody>
      </p:sp>
      <p:sp>
        <p:nvSpPr>
          <p:cNvPr id="9" name="Rounded Rectangle 8">
            <a:hlinkClick r:id="rId7" action="ppaction://hlinksldjump"/>
            <a:extLst>
              <a:ext uri="{FF2B5EF4-FFF2-40B4-BE49-F238E27FC236}">
                <a16:creationId xmlns:a16="http://schemas.microsoft.com/office/drawing/2014/main" id="{15C6E70F-738E-1743-9222-FDB9E73E586B}"/>
              </a:ext>
            </a:extLst>
          </p:cNvPr>
          <p:cNvSpPr/>
          <p:nvPr/>
        </p:nvSpPr>
        <p:spPr>
          <a:xfrm>
            <a:off x="1769423" y="4701096"/>
            <a:ext cx="3784252" cy="167639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Reliable</a:t>
            </a:r>
          </a:p>
        </p:txBody>
      </p:sp>
      <p:sp>
        <p:nvSpPr>
          <p:cNvPr id="10" name="Rounded Rectangle 9">
            <a:hlinkClick r:id="rId8" action="ppaction://hlinksldjump"/>
            <a:extLst>
              <a:ext uri="{FF2B5EF4-FFF2-40B4-BE49-F238E27FC236}">
                <a16:creationId xmlns:a16="http://schemas.microsoft.com/office/drawing/2014/main" id="{D660874A-742F-414A-8995-0A540F552FC0}"/>
              </a:ext>
            </a:extLst>
          </p:cNvPr>
          <p:cNvSpPr/>
          <p:nvPr/>
        </p:nvSpPr>
        <p:spPr>
          <a:xfrm>
            <a:off x="6978732" y="4710497"/>
            <a:ext cx="3784252" cy="1676399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Unreliable</a:t>
            </a:r>
          </a:p>
        </p:txBody>
      </p:sp>
    </p:spTree>
    <p:extLst>
      <p:ext uri="{BB962C8B-B14F-4D97-AF65-F5344CB8AC3E}">
        <p14:creationId xmlns:p14="http://schemas.microsoft.com/office/powerpoint/2010/main" val="215561143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D6EF3-FB57-364C-9669-87720EABED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AD8AB0-AF4D-774D-B356-196243B70E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a reliable source because it backs its information up with evidence and sources it.</a:t>
            </a:r>
          </a:p>
        </p:txBody>
      </p:sp>
      <p:sp>
        <p:nvSpPr>
          <p:cNvPr id="4" name="Rounded Rectangle 3">
            <a:hlinkClick r:id="rId2" action="ppaction://hlinksldjump"/>
            <a:extLst>
              <a:ext uri="{FF2B5EF4-FFF2-40B4-BE49-F238E27FC236}">
                <a16:creationId xmlns:a16="http://schemas.microsoft.com/office/drawing/2014/main" id="{54FF5856-18F7-CA41-BD6D-B6E88C3827B8}"/>
              </a:ext>
            </a:extLst>
          </p:cNvPr>
          <p:cNvSpPr/>
          <p:nvPr/>
        </p:nvSpPr>
        <p:spPr>
          <a:xfrm>
            <a:off x="4222667" y="4076700"/>
            <a:ext cx="3899065" cy="172538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Question 3</a:t>
            </a:r>
          </a:p>
        </p:txBody>
      </p:sp>
    </p:spTree>
    <p:extLst>
      <p:ext uri="{BB962C8B-B14F-4D97-AF65-F5344CB8AC3E}">
        <p14:creationId xmlns:p14="http://schemas.microsoft.com/office/powerpoint/2010/main" val="1411017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6DF86-121D-8441-B6E1-B6C596F417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Incorrect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04F16C-EBE8-5B45-A037-D610F96C1D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a reliable source because it uses evidence to back up its information and has sources to back it up.</a:t>
            </a:r>
          </a:p>
        </p:txBody>
      </p:sp>
      <p:sp>
        <p:nvSpPr>
          <p:cNvPr id="4" name="Rounded Rectangle 3">
            <a:hlinkClick r:id="rId2" action="ppaction://hlinksldjump"/>
            <a:extLst>
              <a:ext uri="{FF2B5EF4-FFF2-40B4-BE49-F238E27FC236}">
                <a16:creationId xmlns:a16="http://schemas.microsoft.com/office/drawing/2014/main" id="{2148D994-C3DA-4345-9038-6C16397022CE}"/>
              </a:ext>
            </a:extLst>
          </p:cNvPr>
          <p:cNvSpPr/>
          <p:nvPr/>
        </p:nvSpPr>
        <p:spPr>
          <a:xfrm>
            <a:off x="4222667" y="4076700"/>
            <a:ext cx="3899065" cy="172538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Question 3</a:t>
            </a:r>
          </a:p>
        </p:txBody>
      </p:sp>
    </p:spTree>
    <p:extLst>
      <p:ext uri="{BB962C8B-B14F-4D97-AF65-F5344CB8AC3E}">
        <p14:creationId xmlns:p14="http://schemas.microsoft.com/office/powerpoint/2010/main" val="126713253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708E3F-5626-CC4B-A2E7-3BB5942C4E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duck swimming in water&#10;&#10;Description automatically generated">
            <a:hlinkClick r:id="rId3"/>
            <a:extLst>
              <a:ext uri="{FF2B5EF4-FFF2-40B4-BE49-F238E27FC236}">
                <a16:creationId xmlns:a16="http://schemas.microsoft.com/office/drawing/2014/main" id="{721EB3AA-0D09-B146-978B-BC4DE56636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319822" y="1428750"/>
            <a:ext cx="3854686" cy="2752725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728A1DB-6FA5-9342-9622-1731A603C0E4}"/>
              </a:ext>
            </a:extLst>
          </p:cNvPr>
          <p:cNvSpPr txBox="1"/>
          <p:nvPr/>
        </p:nvSpPr>
        <p:spPr>
          <a:xfrm>
            <a:off x="4319822" y="4181475"/>
            <a:ext cx="333622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5" tooltip="http://commons.wikimedia.org/wiki/File:Mandarin.duck.arp.jpg"/>
              </a:rPr>
              <a:t>This Photo</a:t>
            </a:r>
            <a:r>
              <a:rPr lang="en-US" sz="900" dirty="0"/>
              <a:t> by Unknown Author is licensed under </a:t>
            </a:r>
            <a:r>
              <a:rPr lang="en-US" sz="900" dirty="0">
                <a:hlinkClick r:id="rId6" tooltip="https://creativecommons.org/licenses/by-sa/3.0/"/>
              </a:rPr>
              <a:t>CC BY-SA</a:t>
            </a:r>
            <a:endParaRPr lang="en-US" sz="900" dirty="0"/>
          </a:p>
        </p:txBody>
      </p:sp>
      <p:sp>
        <p:nvSpPr>
          <p:cNvPr id="9" name="Rounded Rectangle 8">
            <a:hlinkClick r:id="rId7" action="ppaction://hlinksldjump"/>
            <a:extLst>
              <a:ext uri="{FF2B5EF4-FFF2-40B4-BE49-F238E27FC236}">
                <a16:creationId xmlns:a16="http://schemas.microsoft.com/office/drawing/2014/main" id="{BA4A86E0-BC9C-FD48-A7FB-40CFBED255EE}"/>
              </a:ext>
            </a:extLst>
          </p:cNvPr>
          <p:cNvSpPr/>
          <p:nvPr/>
        </p:nvSpPr>
        <p:spPr>
          <a:xfrm>
            <a:off x="1769423" y="4701096"/>
            <a:ext cx="3784252" cy="1676399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Reliable</a:t>
            </a:r>
          </a:p>
        </p:txBody>
      </p:sp>
      <p:sp>
        <p:nvSpPr>
          <p:cNvPr id="10" name="Rounded Rectangle 9">
            <a:hlinkClick r:id="rId8" action="ppaction://hlinksldjump"/>
            <a:extLst>
              <a:ext uri="{FF2B5EF4-FFF2-40B4-BE49-F238E27FC236}">
                <a16:creationId xmlns:a16="http://schemas.microsoft.com/office/drawing/2014/main" id="{918BF662-E039-E646-AD48-FF40664C9EFE}"/>
              </a:ext>
            </a:extLst>
          </p:cNvPr>
          <p:cNvSpPr/>
          <p:nvPr/>
        </p:nvSpPr>
        <p:spPr>
          <a:xfrm>
            <a:off x="6978732" y="4710497"/>
            <a:ext cx="3784252" cy="1676399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Unreliable</a:t>
            </a:r>
          </a:p>
        </p:txBody>
      </p:sp>
    </p:spTree>
    <p:extLst>
      <p:ext uri="{BB962C8B-B14F-4D97-AF65-F5344CB8AC3E}">
        <p14:creationId xmlns:p14="http://schemas.microsoft.com/office/powerpoint/2010/main" val="399043262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CF9C31-D5E2-A24B-A2B1-697F2FB2DC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Correct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C31240-FBE5-9D4C-973D-916394B2EF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an unreliable source because it is not cited, backed up with evidence, and has no authority in the author or sponsor.</a:t>
            </a:r>
          </a:p>
        </p:txBody>
      </p:sp>
      <p:sp>
        <p:nvSpPr>
          <p:cNvPr id="4" name="Rounded Rectangle 3">
            <a:hlinkClick r:id="rId2" action="ppaction://hlinksldjump"/>
            <a:extLst>
              <a:ext uri="{FF2B5EF4-FFF2-40B4-BE49-F238E27FC236}">
                <a16:creationId xmlns:a16="http://schemas.microsoft.com/office/drawing/2014/main" id="{59BB8CCA-DE7E-BD46-935A-A7DD1F7E38CA}"/>
              </a:ext>
            </a:extLst>
          </p:cNvPr>
          <p:cNvSpPr/>
          <p:nvPr/>
        </p:nvSpPr>
        <p:spPr>
          <a:xfrm>
            <a:off x="4222667" y="4076700"/>
            <a:ext cx="3899065" cy="172538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Final Questions</a:t>
            </a:r>
          </a:p>
        </p:txBody>
      </p:sp>
    </p:spTree>
    <p:extLst>
      <p:ext uri="{BB962C8B-B14F-4D97-AF65-F5344CB8AC3E}">
        <p14:creationId xmlns:p14="http://schemas.microsoft.com/office/powerpoint/2010/main" val="2404257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EDC012-4559-684F-9EB7-F6190955CA1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Fake News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173F1A-5454-EE41-B47C-D24353C6B1C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1867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5F3F47-16DC-4740-B01D-AFEC8D65E0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Incorrect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1FCBC-F2CC-C543-A438-A6FC53795D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This is an unreliable source because it is not cited, backed up with evidence, and has no authority in the author or sponsor.</a:t>
            </a:r>
          </a:p>
          <a:p>
            <a:endParaRPr lang="en-US" dirty="0"/>
          </a:p>
        </p:txBody>
      </p:sp>
      <p:sp>
        <p:nvSpPr>
          <p:cNvPr id="4" name="Rounded Rectangle 3">
            <a:hlinkClick r:id="rId2" action="ppaction://hlinksldjump"/>
            <a:extLst>
              <a:ext uri="{FF2B5EF4-FFF2-40B4-BE49-F238E27FC236}">
                <a16:creationId xmlns:a16="http://schemas.microsoft.com/office/drawing/2014/main" id="{CD9EFB95-BF69-A348-9AE4-4F23EE04A780}"/>
              </a:ext>
            </a:extLst>
          </p:cNvPr>
          <p:cNvSpPr/>
          <p:nvPr/>
        </p:nvSpPr>
        <p:spPr>
          <a:xfrm>
            <a:off x="4222667" y="4076700"/>
            <a:ext cx="3899065" cy="1725386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/>
              <a:t>Final Questions</a:t>
            </a:r>
          </a:p>
        </p:txBody>
      </p:sp>
    </p:spTree>
    <p:extLst>
      <p:ext uri="{BB962C8B-B14F-4D97-AF65-F5344CB8AC3E}">
        <p14:creationId xmlns:p14="http://schemas.microsoft.com/office/powerpoint/2010/main" val="343005870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A3987-1DC3-FC4D-BFE1-C47ABC446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DACB23-5D38-DB4A-9DB2-CD62B60791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Why is it important to be well informed citizens both in and out of the classroom?</a:t>
            </a:r>
          </a:p>
          <a:p>
            <a:r>
              <a:rPr lang="en-US" dirty="0"/>
              <a:t>How do we educate others on how to be better Digital Citizens through media literacy?</a:t>
            </a:r>
          </a:p>
          <a:p>
            <a:r>
              <a:rPr lang="en-US" dirty="0"/>
              <a:t>Should schools be required to teach media literacy?</a:t>
            </a:r>
          </a:p>
          <a:p>
            <a:r>
              <a:rPr lang="en-US" dirty="0"/>
              <a:t>What have you learned and taken away from this lesson?</a:t>
            </a:r>
          </a:p>
        </p:txBody>
      </p:sp>
    </p:spTree>
    <p:extLst>
      <p:ext uri="{BB962C8B-B14F-4D97-AF65-F5344CB8AC3E}">
        <p14:creationId xmlns:p14="http://schemas.microsoft.com/office/powerpoint/2010/main" val="1854156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D9E9B8-86AF-2341-8DFA-DB98B14BB3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Deepfakes</a:t>
            </a:r>
            <a:endParaRPr lang="en-US" dirty="0"/>
          </a:p>
        </p:txBody>
      </p:sp>
      <p:pic>
        <p:nvPicPr>
          <p:cNvPr id="4" name="Online Media 3" descr="Jordan Peele uses AI, President Obama in fake news PSA">
            <a:hlinkClick r:id="" action="ppaction://media"/>
            <a:extLst>
              <a:ext uri="{FF2B5EF4-FFF2-40B4-BE49-F238E27FC236}">
                <a16:creationId xmlns:a16="http://schemas.microsoft.com/office/drawing/2014/main" id="{2D632E80-3DB7-0343-98BE-0D8F4FFDFBD6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862138" y="1784350"/>
            <a:ext cx="8466137" cy="476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708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77AC94-AB5C-0D48-BEFA-31BBEC605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/>
          <a:p>
            <a:r>
              <a:rPr lang="en-US"/>
              <a:t>Some Questions to Consider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C7E4B3-D646-B640-95D6-06BD93E5B6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286000"/>
            <a:ext cx="9601200" cy="3581400"/>
          </a:xfrm>
        </p:spPr>
        <p:txBody>
          <a:bodyPr/>
          <a:lstStyle/>
          <a:p>
            <a:r>
              <a:rPr lang="en-US"/>
              <a:t>Why in the 21</a:t>
            </a:r>
            <a:r>
              <a:rPr lang="en-US" baseline="30000"/>
              <a:t>st</a:t>
            </a:r>
            <a:r>
              <a:rPr lang="en-US"/>
              <a:t> century is it important to be able to discerned fake news from real news?</a:t>
            </a:r>
          </a:p>
          <a:p>
            <a:r>
              <a:rPr lang="en-US"/>
              <a:t>In what ways have you been affected by fake news?</a:t>
            </a:r>
          </a:p>
          <a:p>
            <a:r>
              <a:rPr lang="en-US"/>
              <a:t>Is it becoming more difficult to identify fake news?</a:t>
            </a:r>
          </a:p>
          <a:p>
            <a:r>
              <a:rPr lang="en-US"/>
              <a:t>How should we go about increasing our media literacy?</a:t>
            </a:r>
          </a:p>
          <a:p>
            <a:r>
              <a:rPr lang="en-US"/>
              <a:t>How do we identify and evaluate the reliability of soures?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0428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6EBC87-26E3-8347-B2F1-289F9E6F3F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 Literacy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DF4687-37F3-9248-8515-2CF462C965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Media Literacy is, “the ability to access, analyze, evaluate, create, and act using all forms of communication.”</a:t>
            </a:r>
          </a:p>
          <a:p>
            <a:r>
              <a:rPr lang="en-US" dirty="0"/>
              <a:t>Simply it is the ability to critically think and create bases of information.</a:t>
            </a:r>
          </a:p>
          <a:p>
            <a:r>
              <a:rPr lang="en-US" dirty="0"/>
              <a:t>It is important to have media literacy because new forms of technology and ways to access information are becoming more prevalent in our daily life. </a:t>
            </a:r>
          </a:p>
          <a:p>
            <a:r>
              <a:rPr lang="en-US" dirty="0"/>
              <a:t>It also important to be able to critically identify the level of reliability when researching and interpreting information.</a:t>
            </a:r>
          </a:p>
        </p:txBody>
      </p:sp>
    </p:spTree>
    <p:extLst>
      <p:ext uri="{BB962C8B-B14F-4D97-AF65-F5344CB8AC3E}">
        <p14:creationId xmlns:p14="http://schemas.microsoft.com/office/powerpoint/2010/main" val="30191726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0BC9609-A8AF-411F-A9E0-C3B93C8945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2B1161B-0240-1740-9151-89AC3EEBF5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39704"/>
            <a:ext cx="3299579" cy="5577840"/>
          </a:xfrm>
        </p:spPr>
        <p:txBody>
          <a:bodyPr anchor="ctr">
            <a:normAutofit/>
          </a:bodyPr>
          <a:lstStyle/>
          <a:p>
            <a:pPr algn="ctr"/>
            <a:r>
              <a:rPr lang="en-US" sz="4400"/>
              <a:t>Types of Fake News</a:t>
            </a:r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62BE642C-986B-49A1-B6E7-DCB5EBD2188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57146998"/>
              </p:ext>
            </p:extLst>
          </p:nvPr>
        </p:nvGraphicFramePr>
        <p:xfrm>
          <a:off x="4901472" y="639705"/>
          <a:ext cx="6506304" cy="557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356266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45295-DE73-EC48-8CEC-8455A3B85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11885" y="634028"/>
            <a:ext cx="4798243" cy="3732835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 algn="ctr"/>
            <a:r>
              <a:rPr lang="en-US" sz="7200" kern="1200" cap="all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Research Using</a:t>
            </a:r>
            <a:br>
              <a:rPr lang="en-US" sz="7200" kern="1200" cap="all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en-US" sz="7200" kern="1200" cap="all" baseline="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The CRAAP Model </a:t>
            </a:r>
          </a:p>
        </p:txBody>
      </p:sp>
      <p:pic>
        <p:nvPicPr>
          <p:cNvPr id="4" name="Content Placeholder 3" descr="A screenshot of a cell phone&#10;&#10;Description automatically generated">
            <a:extLst>
              <a:ext uri="{FF2B5EF4-FFF2-40B4-BE49-F238E27FC236}">
                <a16:creationId xmlns:a16="http://schemas.microsoft.com/office/drawing/2014/main" id="{07C673BD-B862-4E48-9D34-BA9B4EF5DA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371403" y="1574060"/>
            <a:ext cx="4207669" cy="390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43017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2307</TotalTime>
  <Words>1328</Words>
  <Application>Microsoft Macintosh PowerPoint</Application>
  <PresentationFormat>Widescreen</PresentationFormat>
  <Paragraphs>199</Paragraphs>
  <Slides>41</Slides>
  <Notes>16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4" baseType="lpstr">
      <vt:lpstr>Calibri</vt:lpstr>
      <vt:lpstr>Franklin Gothic Book</vt:lpstr>
      <vt:lpstr>Crop</vt:lpstr>
      <vt:lpstr>Identifying Accurate Sources</vt:lpstr>
      <vt:lpstr>Table of Contents</vt:lpstr>
      <vt:lpstr>Standard</vt:lpstr>
      <vt:lpstr>Fake News</vt:lpstr>
      <vt:lpstr>Deepfakes</vt:lpstr>
      <vt:lpstr>Some Questions to Consider</vt:lpstr>
      <vt:lpstr>Media Literacy</vt:lpstr>
      <vt:lpstr>Types of Fake News</vt:lpstr>
      <vt:lpstr>Research Using The CRAAP Model </vt:lpstr>
      <vt:lpstr>Currency</vt:lpstr>
      <vt:lpstr>Relevance</vt:lpstr>
      <vt:lpstr>Authority</vt:lpstr>
      <vt:lpstr>Accuracy</vt:lpstr>
      <vt:lpstr>Purpose</vt:lpstr>
      <vt:lpstr>Fake News  Activity</vt:lpstr>
      <vt:lpstr>PowerPoint Presentation</vt:lpstr>
      <vt:lpstr>Correct</vt:lpstr>
      <vt:lpstr>Incorrect</vt:lpstr>
      <vt:lpstr>PowerPoint Presentation</vt:lpstr>
      <vt:lpstr>Correct</vt:lpstr>
      <vt:lpstr>Incorrect</vt:lpstr>
      <vt:lpstr>PowerPoint Presentation</vt:lpstr>
      <vt:lpstr>Correct</vt:lpstr>
      <vt:lpstr>Incorrect</vt:lpstr>
      <vt:lpstr>PowerPoint Presentation</vt:lpstr>
      <vt:lpstr>Correct</vt:lpstr>
      <vt:lpstr>Incorrect</vt:lpstr>
      <vt:lpstr>PowerPoint Presentation</vt:lpstr>
      <vt:lpstr>Correct</vt:lpstr>
      <vt:lpstr>Incorrect</vt:lpstr>
      <vt:lpstr>Source Reliability Activity</vt:lpstr>
      <vt:lpstr>PowerPoint Presentation</vt:lpstr>
      <vt:lpstr>Correct</vt:lpstr>
      <vt:lpstr>Incorrect</vt:lpstr>
      <vt:lpstr>PowerPoint Presentation</vt:lpstr>
      <vt:lpstr>Correct </vt:lpstr>
      <vt:lpstr>Incorrect</vt:lpstr>
      <vt:lpstr>PowerPoint Presentation</vt:lpstr>
      <vt:lpstr>Correct </vt:lpstr>
      <vt:lpstr>Incorrect</vt:lpstr>
      <vt:lpstr>Final Questions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Identifying Accurate Sources</dc:title>
  <dc:creator>Arndt, Thomas James</dc:creator>
  <cp:lastModifiedBy>Arndt, Thomas James</cp:lastModifiedBy>
  <cp:revision>2</cp:revision>
  <dcterms:created xsi:type="dcterms:W3CDTF">2019-10-25T05:15:31Z</dcterms:created>
  <dcterms:modified xsi:type="dcterms:W3CDTF">2019-10-30T20:36:51Z</dcterms:modified>
</cp:coreProperties>
</file>